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3" r:id="rId3"/>
    <p:sldId id="265" r:id="rId4"/>
    <p:sldId id="261" r:id="rId5"/>
    <p:sldId id="270" r:id="rId6"/>
    <p:sldId id="267" r:id="rId7"/>
    <p:sldId id="266" r:id="rId8"/>
    <p:sldId id="268" r:id="rId9"/>
    <p:sldId id="269" r:id="rId10"/>
    <p:sldId id="271" r:id="rId11"/>
    <p:sldId id="272" r:id="rId12"/>
    <p:sldId id="273" r:id="rId13"/>
    <p:sldId id="276" r:id="rId14"/>
    <p:sldId id="274" r:id="rId15"/>
    <p:sldId id="275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7" r:id="rId29"/>
    <p:sldId id="294" r:id="rId30"/>
    <p:sldId id="296" r:id="rId31"/>
    <p:sldId id="292" r:id="rId32"/>
    <p:sldId id="293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20255D10-BC4D-4440-AA2E-F278AAEA39D1}">
          <p14:sldIdLst>
            <p14:sldId id="256"/>
            <p14:sldId id="263"/>
          </p14:sldIdLst>
        </p14:section>
        <p14:section name="Executive Summary" id="{6F2326CD-2347-4F4B-AD5B-11C3FF9F0ACB}">
          <p14:sldIdLst>
            <p14:sldId id="265"/>
          </p14:sldIdLst>
        </p14:section>
        <p14:section name="Introduction" id="{94D3F8CA-6676-FE4A-8548-553E29B015E7}">
          <p14:sldIdLst>
            <p14:sldId id="261"/>
            <p14:sldId id="270"/>
          </p14:sldIdLst>
        </p14:section>
        <p14:section name="Data Collection &amp; Wrangling Methodology" id="{43EE9BE3-3EBB-1A44-B986-3E5688252A7D}">
          <p14:sldIdLst>
            <p14:sldId id="267"/>
            <p14:sldId id="266"/>
            <p14:sldId id="268"/>
            <p14:sldId id="269"/>
          </p14:sldIdLst>
        </p14:section>
        <p14:section name="EDA and Interactive Visual Analytics Methodology" id="{C1AFB6A4-B8A8-E449-8736-FFEEB0A575F2}">
          <p14:sldIdLst>
            <p14:sldId id="271"/>
          </p14:sldIdLst>
        </p14:section>
        <p14:section name="EDA with Visualization" id="{BCE7A283-2494-2941-AB59-7E3F78FD7D3E}">
          <p14:sldIdLst>
            <p14:sldId id="272"/>
          </p14:sldIdLst>
        </p14:section>
        <p14:section name="EDA with SQL" id="{4E557C53-4393-DE4B-BB1E-5FF0430940FC}">
          <p14:sldIdLst>
            <p14:sldId id="273"/>
          </p14:sldIdLst>
        </p14:section>
        <p14:section name="Predictive Analysis Methodology" id="{04F4D52A-7370-6C4F-8838-77E17C8C9C20}">
          <p14:sldIdLst>
            <p14:sldId id="276"/>
          </p14:sldIdLst>
        </p14:section>
        <p14:section name="Interactive Map with Folium" id="{2EBA2B6A-F133-9D4D-ADBE-B72A3ECD74F7}">
          <p14:sldIdLst>
            <p14:sldId id="274"/>
          </p14:sldIdLst>
        </p14:section>
        <p14:section name="Plotly Dash Dashboard Results" id="{7E30AC1B-927B-BE4D-A635-C9F7F05FB8C8}">
          <p14:sldIdLst>
            <p14:sldId id="275"/>
          </p14:sldIdLst>
        </p14:section>
        <p14:section name="Predictive Analysis (Classification) Results" id="{10C7AB27-1D0F-7A40-A7C5-E81E1335347A}">
          <p14:sldIdLst>
            <p14:sldId id="277"/>
            <p14:sldId id="278"/>
          </p14:sldIdLst>
        </p14:section>
        <p14:section name="EDA with SQL" id="{7D888795-094A-C240-85AE-8E49301D8EC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folium" id="{D93734B6-175B-B14D-B850-E0D6147E00F2}">
          <p14:sldIdLst>
            <p14:sldId id="297"/>
          </p14:sldIdLst>
        </p14:section>
        <p14:section name="DASH" id="{8C3C40A8-7E1F-A344-AD54-3AE6B03EC028}">
          <p14:sldIdLst>
            <p14:sldId id="294"/>
            <p14:sldId id="296"/>
          </p14:sldIdLst>
        </p14:section>
        <p14:section name="PA" id="{68F5428E-956F-D243-8BEB-83BE05EB985D}">
          <p14:sldIdLst>
            <p14:sldId id="292"/>
            <p14:sldId id="293"/>
          </p14:sldIdLst>
        </p14:section>
        <p14:section name="Conclusion" id="{DD8ABEC1-2593-264D-B379-E3BAD12F317F}">
          <p14:sldIdLst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/>
    <p:restoredTop sz="96370"/>
  </p:normalViewPr>
  <p:slideViewPr>
    <p:cSldViewPr snapToGrid="0">
      <p:cViewPr>
        <p:scale>
          <a:sx n="112" d="100"/>
          <a:sy n="112" d="100"/>
        </p:scale>
        <p:origin x="184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gland-1/IBM_Data_Science_Professional_Certification/tree/main/Module%2010%3A%20Applied%20Data%20Science%20Capstone/Final%20Present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England-1/IBM_Data_Science_Professional_Certification/tree/main/Module%2010%3A%20Applied%20Data%20Science%20Capstone/Final%20Presentation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ver a blue sky with smoke&#10;&#10;Description automatically generated">
            <a:extLst>
              <a:ext uri="{FF2B5EF4-FFF2-40B4-BE49-F238E27FC236}">
                <a16:creationId xmlns:a16="http://schemas.microsoft.com/office/drawing/2014/main" id="{FD6AC0A4-3FC8-6AEF-958D-3BEDAB949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" r="6438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DC4FF3-38F4-05F1-2081-E7C40C0E7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753529"/>
            <a:ext cx="8991600" cy="1645759"/>
          </a:xfrm>
        </p:spPr>
        <p:txBody>
          <a:bodyPr>
            <a:normAutofit/>
          </a:bodyPr>
          <a:lstStyle/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Data Science capstone project: Space x falcon 9 landing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FA3EC-0C59-0120-5729-711202B57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754426"/>
            <a:ext cx="6801612" cy="51318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England |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56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96575A-F83C-6352-A4C0-EDD3A642F2AB}"/>
              </a:ext>
            </a:extLst>
          </p:cNvPr>
          <p:cNvSpPr txBox="1"/>
          <p:nvPr/>
        </p:nvSpPr>
        <p:spPr>
          <a:xfrm>
            <a:off x="204653" y="1742617"/>
            <a:ext cx="5702661" cy="3790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60" indent="-285750">
              <a:lnSpc>
                <a:spcPct val="100000"/>
              </a:lnSpc>
              <a:spcBef>
                <a:spcPts val="1280"/>
              </a:spcBef>
              <a:buFont typeface="Arial" panose="020B0604020202020204" pitchFamily="34" charset="0"/>
              <a:buChar char="•"/>
            </a:pP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label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successful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 &amp;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spc="-8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</a:p>
          <a:p>
            <a:pPr marL="302260" indent="-285750">
              <a:lnSpc>
                <a:spcPct val="100000"/>
              </a:lnSpc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1800" spc="-7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-US" sz="1800" spc="-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18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US" sz="1800" spc="-7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‘Mission</a:t>
            </a:r>
            <a:r>
              <a:rPr lang="en-US" sz="1800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Outcome’</a:t>
            </a:r>
            <a:r>
              <a:rPr lang="en-US" sz="1800" spc="-6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‘Landing</a:t>
            </a:r>
            <a:r>
              <a:rPr lang="en-US" sz="1800" spc="-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Location’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2260" marR="5080" indent="-285750">
              <a:lnSpc>
                <a:spcPct val="150000"/>
              </a:lnSpc>
              <a:spcBef>
                <a:spcPts val="29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column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‘class’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of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‘Mission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Outcome’ is </a:t>
            </a: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0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otherwise.  </a:t>
            </a:r>
            <a:r>
              <a:rPr lang="en-US" sz="1800" spc="-20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en-US" sz="1800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Mapping: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2260" indent="-285750">
              <a:lnSpc>
                <a:spcPct val="100000"/>
              </a:lnSpc>
              <a:spcBef>
                <a:spcPts val="1275"/>
              </a:spcBef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ASDS, </a:t>
            </a: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RTLS,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Ocean –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to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800" spc="-8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30226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 None,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ASDS, None ASDS,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Ocean,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RTLS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to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800" spc="-1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pic>
        <p:nvPicPr>
          <p:cNvPr id="9" name="Picture 8" descr="A rocket on a launch pad&#10;&#10;Description automatically generated">
            <a:extLst>
              <a:ext uri="{FF2B5EF4-FFF2-40B4-BE49-F238E27FC236}">
                <a16:creationId xmlns:a16="http://schemas.microsoft.com/office/drawing/2014/main" id="{A00A570D-1F60-687E-C95B-022AAF77D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1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with Data visualization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96575A-F83C-6352-A4C0-EDD3A642F2AB}"/>
              </a:ext>
            </a:extLst>
          </p:cNvPr>
          <p:cNvSpPr txBox="1"/>
          <p:nvPr/>
        </p:nvSpPr>
        <p:spPr>
          <a:xfrm>
            <a:off x="204653" y="1742617"/>
            <a:ext cx="5702661" cy="3978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56260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variables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1800" spc="-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Number,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 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Orbit, Class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800" spc="-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1800" b="1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  <a:r>
              <a:rPr lang="en-US" sz="1800" b="1" spc="-5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Used: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405765" indent="-285750">
              <a:lnSpc>
                <a:spcPts val="2210"/>
              </a:lnSpc>
              <a:spcBef>
                <a:spcPts val="1430"/>
              </a:spcBef>
              <a:buFont typeface="Arial" panose="020B0604020202020204" pitchFamily="34" charset="0"/>
              <a:buChar char="•"/>
            </a:pP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Mass,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 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Rate,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Orbit,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Orbit,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Success </a:t>
            </a:r>
            <a:r>
              <a:rPr lang="en-US" sz="1800" spc="-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Yearly</a:t>
            </a:r>
            <a:r>
              <a:rPr lang="en-US" sz="1800" spc="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ts val="2300"/>
              </a:lnSpc>
              <a:spcBef>
                <a:spcPts val="1160"/>
              </a:spcBef>
              <a:buFont typeface="Arial" panose="020B0604020202020204" pitchFamily="34" charset="0"/>
              <a:buChar char="•"/>
            </a:pP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plots, line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charts, and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 plots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compare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variables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 if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exists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they could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in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machine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1800" spc="-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rocket on a launch pad&#10;&#10;Description automatically generated">
            <a:extLst>
              <a:ext uri="{FF2B5EF4-FFF2-40B4-BE49-F238E27FC236}">
                <a16:creationId xmlns:a16="http://schemas.microsoft.com/office/drawing/2014/main" id="{A00A570D-1F60-687E-C95B-022AAF77D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8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96575A-F83C-6352-A4C0-EDD3A642F2AB}"/>
              </a:ext>
            </a:extLst>
          </p:cNvPr>
          <p:cNvSpPr txBox="1"/>
          <p:nvPr/>
        </p:nvSpPr>
        <p:spPr>
          <a:xfrm>
            <a:off x="204653" y="1742617"/>
            <a:ext cx="5702661" cy="2850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80"/>
              </a:spcBef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Loaded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DB2</a:t>
            </a:r>
            <a:r>
              <a:rPr lang="en-US" sz="1800" spc="-1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Queried using SQL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1800" spc="-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560"/>
              </a:spcBef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Queries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800" spc="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434975" indent="-285750">
              <a:lnSpc>
                <a:spcPts val="2200"/>
              </a:lnSpc>
              <a:spcBef>
                <a:spcPts val="1440"/>
              </a:spcBef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Queried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launch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names, mission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outcomes, various pay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sizes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versions,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landing</a:t>
            </a:r>
            <a:r>
              <a:rPr lang="en-US" sz="1800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rocket on a launch pad&#10;&#10;Description automatically generated">
            <a:extLst>
              <a:ext uri="{FF2B5EF4-FFF2-40B4-BE49-F238E27FC236}">
                <a16:creationId xmlns:a16="http://schemas.microsoft.com/office/drawing/2014/main" id="{A00A570D-1F60-687E-C95B-022AAF77D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0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methodology</a:t>
            </a:r>
          </a:p>
        </p:txBody>
      </p:sp>
      <p:grpSp>
        <p:nvGrpSpPr>
          <p:cNvPr id="59" name="object 7">
            <a:extLst>
              <a:ext uri="{FF2B5EF4-FFF2-40B4-BE49-F238E27FC236}">
                <a16:creationId xmlns:a16="http://schemas.microsoft.com/office/drawing/2014/main" id="{195514CD-9FAD-63DF-0300-8B12D4C3452D}"/>
              </a:ext>
            </a:extLst>
          </p:cNvPr>
          <p:cNvGrpSpPr/>
          <p:nvPr/>
        </p:nvGrpSpPr>
        <p:grpSpPr>
          <a:xfrm>
            <a:off x="7219842" y="591663"/>
            <a:ext cx="1851660" cy="1607820"/>
            <a:chOff x="4782311" y="1478280"/>
            <a:chExt cx="1851660" cy="1607820"/>
          </a:xfrm>
        </p:grpSpPr>
        <p:sp>
          <p:nvSpPr>
            <p:cNvPr id="60" name="object 8">
              <a:extLst>
                <a:ext uri="{FF2B5EF4-FFF2-40B4-BE49-F238E27FC236}">
                  <a16:creationId xmlns:a16="http://schemas.microsoft.com/office/drawing/2014/main" id="{C78E115D-763D-1790-FFF1-944E21EAB0BB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object 9">
              <a:extLst>
                <a:ext uri="{FF2B5EF4-FFF2-40B4-BE49-F238E27FC236}">
                  <a16:creationId xmlns:a16="http://schemas.microsoft.com/office/drawing/2014/main" id="{BC05F599-A6C8-8036-9DCE-799BC97D8F62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object 10">
              <a:extLst>
                <a:ext uri="{FF2B5EF4-FFF2-40B4-BE49-F238E27FC236}">
                  <a16:creationId xmlns:a16="http://schemas.microsoft.com/office/drawing/2014/main" id="{333115CA-36FD-278B-45C2-AF6DE306F7B0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object 11">
              <a:extLst>
                <a:ext uri="{FF2B5EF4-FFF2-40B4-BE49-F238E27FC236}">
                  <a16:creationId xmlns:a16="http://schemas.microsoft.com/office/drawing/2014/main" id="{71834B7D-2A19-97DA-44F1-2E7F13198F0A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" name="object 7">
            <a:extLst>
              <a:ext uri="{FF2B5EF4-FFF2-40B4-BE49-F238E27FC236}">
                <a16:creationId xmlns:a16="http://schemas.microsoft.com/office/drawing/2014/main" id="{F5900446-DC25-02EF-DE31-1FB86E4C6E6D}"/>
              </a:ext>
            </a:extLst>
          </p:cNvPr>
          <p:cNvGrpSpPr/>
          <p:nvPr/>
        </p:nvGrpSpPr>
        <p:grpSpPr>
          <a:xfrm>
            <a:off x="7241178" y="2060498"/>
            <a:ext cx="1851660" cy="1607820"/>
            <a:chOff x="4782311" y="1478280"/>
            <a:chExt cx="1851660" cy="1607820"/>
          </a:xfrm>
        </p:grpSpPr>
        <p:sp>
          <p:nvSpPr>
            <p:cNvPr id="67" name="object 8">
              <a:extLst>
                <a:ext uri="{FF2B5EF4-FFF2-40B4-BE49-F238E27FC236}">
                  <a16:creationId xmlns:a16="http://schemas.microsoft.com/office/drawing/2014/main" id="{62939A69-B455-8E2E-F4B6-D93CF634D626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372EAB2B-2070-483B-7137-B5637CB13D60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object 10">
              <a:extLst>
                <a:ext uri="{FF2B5EF4-FFF2-40B4-BE49-F238E27FC236}">
                  <a16:creationId xmlns:a16="http://schemas.microsoft.com/office/drawing/2014/main" id="{986407A9-C9E5-10F1-8FA2-723D750D29D4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object 11">
              <a:extLst>
                <a:ext uri="{FF2B5EF4-FFF2-40B4-BE49-F238E27FC236}">
                  <a16:creationId xmlns:a16="http://schemas.microsoft.com/office/drawing/2014/main" id="{5EF6BB55-D91B-BF39-C189-251356A22E72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object 7">
            <a:extLst>
              <a:ext uri="{FF2B5EF4-FFF2-40B4-BE49-F238E27FC236}">
                <a16:creationId xmlns:a16="http://schemas.microsoft.com/office/drawing/2014/main" id="{1961BDE1-0B36-41DE-1B5C-FF77A0929DEF}"/>
              </a:ext>
            </a:extLst>
          </p:cNvPr>
          <p:cNvGrpSpPr/>
          <p:nvPr/>
        </p:nvGrpSpPr>
        <p:grpSpPr>
          <a:xfrm>
            <a:off x="7262514" y="3530799"/>
            <a:ext cx="1851660" cy="1607820"/>
            <a:chOff x="4782311" y="1478280"/>
            <a:chExt cx="1851660" cy="1607820"/>
          </a:xfrm>
        </p:grpSpPr>
        <p:sp>
          <p:nvSpPr>
            <p:cNvPr id="77" name="object 8">
              <a:extLst>
                <a:ext uri="{FF2B5EF4-FFF2-40B4-BE49-F238E27FC236}">
                  <a16:creationId xmlns:a16="http://schemas.microsoft.com/office/drawing/2014/main" id="{1FD1F7AE-936F-B60D-097B-695543EC7AEB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object 9">
              <a:extLst>
                <a:ext uri="{FF2B5EF4-FFF2-40B4-BE49-F238E27FC236}">
                  <a16:creationId xmlns:a16="http://schemas.microsoft.com/office/drawing/2014/main" id="{A4442ACD-6274-9EB4-73DF-E3217CF666E5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object 10">
              <a:extLst>
                <a:ext uri="{FF2B5EF4-FFF2-40B4-BE49-F238E27FC236}">
                  <a16:creationId xmlns:a16="http://schemas.microsoft.com/office/drawing/2014/main" id="{F3A1E9DD-9C41-34D5-03FD-DB2007DCD432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object 11">
              <a:extLst>
                <a:ext uri="{FF2B5EF4-FFF2-40B4-BE49-F238E27FC236}">
                  <a16:creationId xmlns:a16="http://schemas.microsoft.com/office/drawing/2014/main" id="{C47D1406-B9BC-4188-4433-4A3036E1C314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object 20">
            <a:extLst>
              <a:ext uri="{FF2B5EF4-FFF2-40B4-BE49-F238E27FC236}">
                <a16:creationId xmlns:a16="http://schemas.microsoft.com/office/drawing/2014/main" id="{E1768650-8929-728F-D850-C9C48E0174FD}"/>
              </a:ext>
            </a:extLst>
          </p:cNvPr>
          <p:cNvGrpSpPr/>
          <p:nvPr/>
        </p:nvGrpSpPr>
        <p:grpSpPr>
          <a:xfrm>
            <a:off x="7262514" y="5001100"/>
            <a:ext cx="2790825" cy="1141730"/>
            <a:chOff x="4782311" y="4137659"/>
            <a:chExt cx="2790825" cy="1141730"/>
          </a:xfrm>
        </p:grpSpPr>
        <p:sp>
          <p:nvSpPr>
            <p:cNvPr id="82" name="object 21">
              <a:extLst>
                <a:ext uri="{FF2B5EF4-FFF2-40B4-BE49-F238E27FC236}">
                  <a16:creationId xmlns:a16="http://schemas.microsoft.com/office/drawing/2014/main" id="{08E62572-DD3E-9440-45C2-E83F4DE26644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bject 22">
              <a:extLst>
                <a:ext uri="{FF2B5EF4-FFF2-40B4-BE49-F238E27FC236}">
                  <a16:creationId xmlns:a16="http://schemas.microsoft.com/office/drawing/2014/main" id="{74CA8ED5-D5BF-773C-9DF1-7F6402A4F62A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bject 23">
              <a:extLst>
                <a:ext uri="{FF2B5EF4-FFF2-40B4-BE49-F238E27FC236}">
                  <a16:creationId xmlns:a16="http://schemas.microsoft.com/office/drawing/2014/main" id="{39BEFF0C-78F7-84BE-7191-92B8BE9BF0CD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object 24">
              <a:extLst>
                <a:ext uri="{FF2B5EF4-FFF2-40B4-BE49-F238E27FC236}">
                  <a16:creationId xmlns:a16="http://schemas.microsoft.com/office/drawing/2014/main" id="{61B9BC66-46CC-9309-1FFC-75F83AB6FA24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object 25">
              <a:extLst>
                <a:ext uri="{FF2B5EF4-FFF2-40B4-BE49-F238E27FC236}">
                  <a16:creationId xmlns:a16="http://schemas.microsoft.com/office/drawing/2014/main" id="{AF2480F4-A574-A830-55D1-E38E4479277A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" name="object 27">
            <a:extLst>
              <a:ext uri="{FF2B5EF4-FFF2-40B4-BE49-F238E27FC236}">
                <a16:creationId xmlns:a16="http://schemas.microsoft.com/office/drawing/2014/main" id="{2F41B179-66B0-7C75-6F48-5D4D17AA71E6}"/>
              </a:ext>
            </a:extLst>
          </p:cNvPr>
          <p:cNvGrpSpPr/>
          <p:nvPr/>
        </p:nvGrpSpPr>
        <p:grpSpPr>
          <a:xfrm>
            <a:off x="9457330" y="3919758"/>
            <a:ext cx="1859280" cy="2205355"/>
            <a:chOff x="7139940" y="3073907"/>
            <a:chExt cx="1859280" cy="2205355"/>
          </a:xfrm>
        </p:grpSpPr>
        <p:sp>
          <p:nvSpPr>
            <p:cNvPr id="88" name="object 28">
              <a:extLst>
                <a:ext uri="{FF2B5EF4-FFF2-40B4-BE49-F238E27FC236}">
                  <a16:creationId xmlns:a16="http://schemas.microsoft.com/office/drawing/2014/main" id="{14BF27A3-F647-4408-379A-31315E9A3067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object 29">
              <a:extLst>
                <a:ext uri="{FF2B5EF4-FFF2-40B4-BE49-F238E27FC236}">
                  <a16:creationId xmlns:a16="http://schemas.microsoft.com/office/drawing/2014/main" id="{A3EE1849-7DE9-0C5E-5AC0-B71FD1C7D7AA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bject 30">
              <a:extLst>
                <a:ext uri="{FF2B5EF4-FFF2-40B4-BE49-F238E27FC236}">
                  <a16:creationId xmlns:a16="http://schemas.microsoft.com/office/drawing/2014/main" id="{0A03BFB4-B587-43E9-B18A-CA432E5F043F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object 31">
              <a:extLst>
                <a:ext uri="{FF2B5EF4-FFF2-40B4-BE49-F238E27FC236}">
                  <a16:creationId xmlns:a16="http://schemas.microsoft.com/office/drawing/2014/main" id="{F2652927-0FC4-A184-4E84-A2E71AEFB370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object 32">
              <a:extLst>
                <a:ext uri="{FF2B5EF4-FFF2-40B4-BE49-F238E27FC236}">
                  <a16:creationId xmlns:a16="http://schemas.microsoft.com/office/drawing/2014/main" id="{7C95A10B-BA8E-8FA5-69F3-4B6B7AE38833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object 34">
            <a:extLst>
              <a:ext uri="{FF2B5EF4-FFF2-40B4-BE49-F238E27FC236}">
                <a16:creationId xmlns:a16="http://schemas.microsoft.com/office/drawing/2014/main" id="{4D9A847B-8C60-BD71-6E1F-230F93AB55D0}"/>
              </a:ext>
            </a:extLst>
          </p:cNvPr>
          <p:cNvGrpSpPr/>
          <p:nvPr/>
        </p:nvGrpSpPr>
        <p:grpSpPr>
          <a:xfrm>
            <a:off x="9455059" y="2466967"/>
            <a:ext cx="1868805" cy="2205355"/>
            <a:chOff x="7139940" y="1744979"/>
            <a:chExt cx="1868805" cy="2205355"/>
          </a:xfrm>
        </p:grpSpPr>
        <p:sp>
          <p:nvSpPr>
            <p:cNvPr id="94" name="object 35">
              <a:extLst>
                <a:ext uri="{FF2B5EF4-FFF2-40B4-BE49-F238E27FC236}">
                  <a16:creationId xmlns:a16="http://schemas.microsoft.com/office/drawing/2014/main" id="{5A03D1C3-B0C8-A246-B551-52C305D8CD23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object 36">
              <a:extLst>
                <a:ext uri="{FF2B5EF4-FFF2-40B4-BE49-F238E27FC236}">
                  <a16:creationId xmlns:a16="http://schemas.microsoft.com/office/drawing/2014/main" id="{04A2E4D2-E523-2263-5A0B-A2641687CA84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object 37">
              <a:extLst>
                <a:ext uri="{FF2B5EF4-FFF2-40B4-BE49-F238E27FC236}">
                  <a16:creationId xmlns:a16="http://schemas.microsoft.com/office/drawing/2014/main" id="{28B131EA-CD05-E601-90EF-59ABFFEFD288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object 38">
              <a:extLst>
                <a:ext uri="{FF2B5EF4-FFF2-40B4-BE49-F238E27FC236}">
                  <a16:creationId xmlns:a16="http://schemas.microsoft.com/office/drawing/2014/main" id="{19061111-0D07-0640-8C03-7BBDECAD2659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object 39">
              <a:extLst>
                <a:ext uri="{FF2B5EF4-FFF2-40B4-BE49-F238E27FC236}">
                  <a16:creationId xmlns:a16="http://schemas.microsoft.com/office/drawing/2014/main" id="{FDD4E036-7E2F-1766-D7AB-E84558D9AA43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0" name="object 19">
            <a:extLst>
              <a:ext uri="{FF2B5EF4-FFF2-40B4-BE49-F238E27FC236}">
                <a16:creationId xmlns:a16="http://schemas.microsoft.com/office/drawing/2014/main" id="{E7DB8D2B-47B4-59B7-76D6-E81DDC996492}"/>
              </a:ext>
            </a:extLst>
          </p:cNvPr>
          <p:cNvSpPr txBox="1"/>
          <p:nvPr/>
        </p:nvSpPr>
        <p:spPr>
          <a:xfrm>
            <a:off x="7488701" y="2267408"/>
            <a:ext cx="1332865" cy="62664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 and transform Features using Standard Scaler</a:t>
            </a:r>
            <a:endParaRPr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bject 26">
            <a:extLst>
              <a:ext uri="{FF2B5EF4-FFF2-40B4-BE49-F238E27FC236}">
                <a16:creationId xmlns:a16="http://schemas.microsoft.com/office/drawing/2014/main" id="{7ADCDB0F-703F-E1C4-5F60-464DA6A94664}"/>
              </a:ext>
            </a:extLst>
          </p:cNvPr>
          <p:cNvSpPr txBox="1"/>
          <p:nvPr/>
        </p:nvSpPr>
        <p:spPr>
          <a:xfrm>
            <a:off x="7447188" y="3849387"/>
            <a:ext cx="1403985" cy="45140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lang="en-US" sz="15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US" sz="15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335573-E2EC-65FA-C0A2-9AD302F55458}"/>
              </a:ext>
            </a:extLst>
          </p:cNvPr>
          <p:cNvSpPr txBox="1"/>
          <p:nvPr/>
        </p:nvSpPr>
        <p:spPr>
          <a:xfrm>
            <a:off x="230778" y="1652808"/>
            <a:ext cx="6097656" cy="2922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Flowchart:</a:t>
            </a: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column</a:t>
            </a: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 features</a:t>
            </a: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1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</a:t>
            </a:r>
            <a:r>
              <a:rPr lang="en-US" spc="-1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</a:t>
            </a:r>
            <a:endParaRPr lang="en-US" spc="-1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models</a:t>
            </a: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Models</a:t>
            </a: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pc="-1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Barplot</a:t>
            </a:r>
            <a:r>
              <a:rPr lang="en-US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compare scores</a:t>
            </a:r>
            <a:endParaRPr lang="en-US" sz="1800" spc="-1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object 34">
            <a:extLst>
              <a:ext uri="{FF2B5EF4-FFF2-40B4-BE49-F238E27FC236}">
                <a16:creationId xmlns:a16="http://schemas.microsoft.com/office/drawing/2014/main" id="{3F344750-20BD-2DC0-7B5A-CB9904F8970D}"/>
              </a:ext>
            </a:extLst>
          </p:cNvPr>
          <p:cNvGrpSpPr/>
          <p:nvPr/>
        </p:nvGrpSpPr>
        <p:grpSpPr>
          <a:xfrm>
            <a:off x="9480585" y="999362"/>
            <a:ext cx="1868805" cy="2205355"/>
            <a:chOff x="7139940" y="1744979"/>
            <a:chExt cx="1868805" cy="2205355"/>
          </a:xfrm>
        </p:grpSpPr>
        <p:sp>
          <p:nvSpPr>
            <p:cNvPr id="4" name="object 35">
              <a:extLst>
                <a:ext uri="{FF2B5EF4-FFF2-40B4-BE49-F238E27FC236}">
                  <a16:creationId xmlns:a16="http://schemas.microsoft.com/office/drawing/2014/main" id="{BA9CE99C-AB80-322E-A311-C08B17CDBB2F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bject 36">
              <a:extLst>
                <a:ext uri="{FF2B5EF4-FFF2-40B4-BE49-F238E27FC236}">
                  <a16:creationId xmlns:a16="http://schemas.microsoft.com/office/drawing/2014/main" id="{2B43B5B2-612A-8E20-4ABD-402EB60A2AFB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37">
              <a:extLst>
                <a:ext uri="{FF2B5EF4-FFF2-40B4-BE49-F238E27FC236}">
                  <a16:creationId xmlns:a16="http://schemas.microsoft.com/office/drawing/2014/main" id="{529C6DB1-47AC-7C74-18C9-191037BDD47D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38">
              <a:extLst>
                <a:ext uri="{FF2B5EF4-FFF2-40B4-BE49-F238E27FC236}">
                  <a16:creationId xmlns:a16="http://schemas.microsoft.com/office/drawing/2014/main" id="{D4920F11-3CE6-210B-91B9-9ACFCADC3CD0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bject 39">
              <a:extLst>
                <a:ext uri="{FF2B5EF4-FFF2-40B4-BE49-F238E27FC236}">
                  <a16:creationId xmlns:a16="http://schemas.microsoft.com/office/drawing/2014/main" id="{75A17865-4303-9047-E9AC-D159A59C2FED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object 48">
            <a:extLst>
              <a:ext uri="{FF2B5EF4-FFF2-40B4-BE49-F238E27FC236}">
                <a16:creationId xmlns:a16="http://schemas.microsoft.com/office/drawing/2014/main" id="{8BF47A19-6F67-AEC0-1D5E-AB2A47A13E8E}"/>
              </a:ext>
            </a:extLst>
          </p:cNvPr>
          <p:cNvGrpSpPr/>
          <p:nvPr/>
        </p:nvGrpSpPr>
        <p:grpSpPr>
          <a:xfrm>
            <a:off x="9450980" y="618146"/>
            <a:ext cx="1894839" cy="1143000"/>
            <a:chOff x="9496043" y="1478280"/>
            <a:chExt cx="1894839" cy="1143000"/>
          </a:xfrm>
        </p:grpSpPr>
        <p:sp>
          <p:nvSpPr>
            <p:cNvPr id="11" name="object 49">
              <a:extLst>
                <a:ext uri="{FF2B5EF4-FFF2-40B4-BE49-F238E27FC236}">
                  <a16:creationId xmlns:a16="http://schemas.microsoft.com/office/drawing/2014/main" id="{0EDD110C-3021-16BC-54C5-04D2E291C34E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50">
              <a:extLst>
                <a:ext uri="{FF2B5EF4-FFF2-40B4-BE49-F238E27FC236}">
                  <a16:creationId xmlns:a16="http://schemas.microsoft.com/office/drawing/2014/main" id="{62ABFC5C-F846-5F02-7BD2-99433629A95F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bject 51">
              <a:extLst>
                <a:ext uri="{FF2B5EF4-FFF2-40B4-BE49-F238E27FC236}">
                  <a16:creationId xmlns:a16="http://schemas.microsoft.com/office/drawing/2014/main" id="{976CF2A9-F3CD-D598-92EC-947633934D42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3" name="object 19">
            <a:extLst>
              <a:ext uri="{FF2B5EF4-FFF2-40B4-BE49-F238E27FC236}">
                <a16:creationId xmlns:a16="http://schemas.microsoft.com/office/drawing/2014/main" id="{2D768E6C-4D6C-F87C-D2D0-7C316A6EF010}"/>
              </a:ext>
            </a:extLst>
          </p:cNvPr>
          <p:cNvSpPr txBox="1"/>
          <p:nvPr/>
        </p:nvSpPr>
        <p:spPr>
          <a:xfrm>
            <a:off x="7462351" y="824359"/>
            <a:ext cx="1332865" cy="62664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label column ‘Class’ from dataset</a:t>
            </a:r>
            <a:endParaRPr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object 19">
            <a:extLst>
              <a:ext uri="{FF2B5EF4-FFF2-40B4-BE49-F238E27FC236}">
                <a16:creationId xmlns:a16="http://schemas.microsoft.com/office/drawing/2014/main" id="{50DB8B73-30BC-57CB-CC13-828F1C1BA1D9}"/>
              </a:ext>
            </a:extLst>
          </p:cNvPr>
          <p:cNvSpPr txBox="1"/>
          <p:nvPr/>
        </p:nvSpPr>
        <p:spPr>
          <a:xfrm>
            <a:off x="7447188" y="5226612"/>
            <a:ext cx="1332865" cy="62664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find optimal parameters</a:t>
            </a:r>
            <a:endParaRPr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bject 34">
            <a:extLst>
              <a:ext uri="{FF2B5EF4-FFF2-40B4-BE49-F238E27FC236}">
                <a16:creationId xmlns:a16="http://schemas.microsoft.com/office/drawing/2014/main" id="{CEB477E3-9F8A-6137-7653-1272273AF194}"/>
              </a:ext>
            </a:extLst>
          </p:cNvPr>
          <p:cNvSpPr txBox="1"/>
          <p:nvPr/>
        </p:nvSpPr>
        <p:spPr>
          <a:xfrm>
            <a:off x="9540573" y="5018562"/>
            <a:ext cx="1851658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object 35">
            <a:extLst>
              <a:ext uri="{FF2B5EF4-FFF2-40B4-BE49-F238E27FC236}">
                <a16:creationId xmlns:a16="http://schemas.microsoft.com/office/drawing/2014/main" id="{7AA0FC42-2C17-8569-54BE-10744B8513C9}"/>
              </a:ext>
            </a:extLst>
          </p:cNvPr>
          <p:cNvSpPr txBox="1"/>
          <p:nvPr/>
        </p:nvSpPr>
        <p:spPr>
          <a:xfrm>
            <a:off x="9526615" y="5281388"/>
            <a:ext cx="173665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SVM,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bject 36">
            <a:extLst>
              <a:ext uri="{FF2B5EF4-FFF2-40B4-BE49-F238E27FC236}">
                <a16:creationId xmlns:a16="http://schemas.microsoft.com/office/drawing/2014/main" id="{30B95184-D2B0-6C14-6772-ED33B5CAF192}"/>
              </a:ext>
            </a:extLst>
          </p:cNvPr>
          <p:cNvSpPr txBox="1"/>
          <p:nvPr/>
        </p:nvSpPr>
        <p:spPr>
          <a:xfrm>
            <a:off x="9516584" y="5517736"/>
            <a:ext cx="2181113" cy="2721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bject 37">
            <a:extLst>
              <a:ext uri="{FF2B5EF4-FFF2-40B4-BE49-F238E27FC236}">
                <a16:creationId xmlns:a16="http://schemas.microsoft.com/office/drawing/2014/main" id="{933EC450-7308-ADE2-6948-2A11851EA774}"/>
              </a:ext>
            </a:extLst>
          </p:cNvPr>
          <p:cNvSpPr txBox="1"/>
          <p:nvPr/>
        </p:nvSpPr>
        <p:spPr>
          <a:xfrm>
            <a:off x="9780813" y="5782029"/>
            <a:ext cx="1702651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object 42">
            <a:extLst>
              <a:ext uri="{FF2B5EF4-FFF2-40B4-BE49-F238E27FC236}">
                <a16:creationId xmlns:a16="http://schemas.microsoft.com/office/drawing/2014/main" id="{EECA6540-1F0F-76DC-79F1-B57078C98C16}"/>
              </a:ext>
            </a:extLst>
          </p:cNvPr>
          <p:cNvSpPr txBox="1"/>
          <p:nvPr/>
        </p:nvSpPr>
        <p:spPr>
          <a:xfrm>
            <a:off x="9606530" y="3797769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</a:t>
            </a: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bject 43">
            <a:extLst>
              <a:ext uri="{FF2B5EF4-FFF2-40B4-BE49-F238E27FC236}">
                <a16:creationId xmlns:a16="http://schemas.microsoft.com/office/drawing/2014/main" id="{50214BDB-B2F2-2A77-AF1F-F23255435701}"/>
              </a:ext>
            </a:extLst>
          </p:cNvPr>
          <p:cNvSpPr txBox="1"/>
          <p:nvPr/>
        </p:nvSpPr>
        <p:spPr>
          <a:xfrm>
            <a:off x="9798554" y="4033989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bject 48">
            <a:extLst>
              <a:ext uri="{FF2B5EF4-FFF2-40B4-BE49-F238E27FC236}">
                <a16:creationId xmlns:a16="http://schemas.microsoft.com/office/drawing/2014/main" id="{678044FE-D66F-8301-CE42-5DF6C8188FE2}"/>
              </a:ext>
            </a:extLst>
          </p:cNvPr>
          <p:cNvSpPr txBox="1"/>
          <p:nvPr/>
        </p:nvSpPr>
        <p:spPr>
          <a:xfrm>
            <a:off x="9627838" y="2346579"/>
            <a:ext cx="1764393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object 49">
            <a:extLst>
              <a:ext uri="{FF2B5EF4-FFF2-40B4-BE49-F238E27FC236}">
                <a16:creationId xmlns:a16="http://schemas.microsoft.com/office/drawing/2014/main" id="{519E8107-167C-EB77-7FB4-33D2B99C46AE}"/>
              </a:ext>
            </a:extLst>
          </p:cNvPr>
          <p:cNvSpPr txBox="1"/>
          <p:nvPr/>
        </p:nvSpPr>
        <p:spPr>
          <a:xfrm>
            <a:off x="9786334" y="2582799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object 53">
            <a:extLst>
              <a:ext uri="{FF2B5EF4-FFF2-40B4-BE49-F238E27FC236}">
                <a16:creationId xmlns:a16="http://schemas.microsoft.com/office/drawing/2014/main" id="{61CB977A-1CD2-BE85-5201-8952C65DAEE3}"/>
              </a:ext>
            </a:extLst>
          </p:cNvPr>
          <p:cNvSpPr txBox="1"/>
          <p:nvPr/>
        </p:nvSpPr>
        <p:spPr>
          <a:xfrm>
            <a:off x="9542863" y="869374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scores </a:t>
            </a: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80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Folium: Interactive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727CA-DE8F-8911-47F8-7CB92C8AD08A}"/>
              </a:ext>
            </a:extLst>
          </p:cNvPr>
          <p:cNvSpPr txBox="1"/>
          <p:nvPr/>
        </p:nvSpPr>
        <p:spPr>
          <a:xfrm>
            <a:off x="204653" y="1742617"/>
            <a:ext cx="5702661" cy="1951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080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maps mark Launch Sites, successful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unsuccessful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landings, and a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proximity example 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locations: </a:t>
            </a:r>
            <a:r>
              <a:rPr lang="en-US" sz="1800" spc="-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Railway, Highway,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Coast,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800" spc="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311150" indent="-285750">
              <a:lnSpc>
                <a:spcPts val="2300"/>
              </a:lnSpc>
              <a:spcBef>
                <a:spcPts val="1115"/>
              </a:spcBef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why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located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they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are.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visualizes 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E9D18D6F-CECE-A07B-9D58-941402BB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0"/>
            <a:ext cx="6096001" cy="69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Plotly: DASh dashboard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727CA-DE8F-8911-47F8-7CB92C8AD08A}"/>
              </a:ext>
            </a:extLst>
          </p:cNvPr>
          <p:cNvSpPr txBox="1"/>
          <p:nvPr/>
        </p:nvSpPr>
        <p:spPr>
          <a:xfrm>
            <a:off x="204653" y="1742617"/>
            <a:ext cx="5702661" cy="3932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includes a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 and a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en-US" sz="1800" spc="-1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84455" indent="-285750">
              <a:lnSpc>
                <a:spcPts val="2290"/>
              </a:lnSpc>
              <a:spcBef>
                <a:spcPts val="1275"/>
              </a:spcBef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selected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distribution of successful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launch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US" sz="1800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rates.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ts val="2210"/>
              </a:lnSpc>
              <a:spcBef>
                <a:spcPts val="1375"/>
              </a:spcBef>
              <a:buFont typeface="Arial" panose="020B0604020202020204" pitchFamily="34" charset="0"/>
              <a:buChar char="•"/>
            </a:pP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 </a:t>
            </a:r>
            <a:r>
              <a:rPr lang="en-US" sz="18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inputs: All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mass on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 between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and 10000</a:t>
            </a:r>
            <a:r>
              <a:rPr lang="en-US" sz="1800" spc="-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kg.</a:t>
            </a:r>
          </a:p>
          <a:p>
            <a:pPr marL="298450" indent="-285750">
              <a:lnSpc>
                <a:spcPct val="100000"/>
              </a:lnSpc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 is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visualize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US" sz="1800" spc="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ts val="2350"/>
              </a:lnSpc>
              <a:spcBef>
                <a:spcPts val="1105"/>
              </a:spcBef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 can help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 how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varies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sites,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mass,</a:t>
            </a:r>
            <a:r>
              <a:rPr lang="en-US" sz="1800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marL="298450" indent="-285750">
              <a:lnSpc>
                <a:spcPts val="2350"/>
              </a:lnSpc>
              <a:buFont typeface="Arial" panose="020B0604020202020204" pitchFamily="34" charset="0"/>
              <a:buChar char="•"/>
            </a:pP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category.</a:t>
            </a:r>
          </a:p>
          <a:p>
            <a:pPr marL="298450" indent="-285750">
              <a:lnSpc>
                <a:spcPts val="235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FC8835A6-285E-5399-C7CE-E5E5E313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0"/>
            <a:ext cx="6096000" cy="682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43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Predicative Analysis results: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visualization</a:t>
            </a: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B92FF33-6C21-2E89-1DA7-5092A059352E}"/>
              </a:ext>
            </a:extLst>
          </p:cNvPr>
          <p:cNvSpPr/>
          <p:nvPr/>
        </p:nvSpPr>
        <p:spPr>
          <a:xfrm>
            <a:off x="6230984" y="214127"/>
            <a:ext cx="5961016" cy="11237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8365FE23-BEDD-3E79-AAA3-1E6FBAA0AEBF}"/>
              </a:ext>
            </a:extLst>
          </p:cNvPr>
          <p:cNvSpPr/>
          <p:nvPr/>
        </p:nvSpPr>
        <p:spPr>
          <a:xfrm>
            <a:off x="6230983" y="1507417"/>
            <a:ext cx="5961017" cy="1298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5BC0918-5580-4132-487B-EA869FBBCE4D}"/>
              </a:ext>
            </a:extLst>
          </p:cNvPr>
          <p:cNvSpPr/>
          <p:nvPr/>
        </p:nvSpPr>
        <p:spPr>
          <a:xfrm>
            <a:off x="6233158" y="3145101"/>
            <a:ext cx="5430011" cy="3514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D58DBE-2C8F-E1EE-F77E-7DFBB13E652E}"/>
              </a:ext>
            </a:extLst>
          </p:cNvPr>
          <p:cNvSpPr/>
          <p:nvPr/>
        </p:nvSpPr>
        <p:spPr>
          <a:xfrm>
            <a:off x="6387737" y="44618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51A54F-362F-F766-5224-730D0DD22EE6}"/>
              </a:ext>
            </a:extLst>
          </p:cNvPr>
          <p:cNvSpPr/>
          <p:nvPr/>
        </p:nvSpPr>
        <p:spPr>
          <a:xfrm>
            <a:off x="6387737" y="1337291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474A80-D5FD-5722-DBE9-F2CF2263907B}"/>
              </a:ext>
            </a:extLst>
          </p:cNvPr>
          <p:cNvSpPr/>
          <p:nvPr/>
        </p:nvSpPr>
        <p:spPr>
          <a:xfrm>
            <a:off x="6220097" y="2914633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BC0E90-16CC-10AE-46F9-91542A10BA2E}"/>
              </a:ext>
            </a:extLst>
          </p:cNvPr>
          <p:cNvSpPr/>
          <p:nvPr/>
        </p:nvSpPr>
        <p:spPr>
          <a:xfrm>
            <a:off x="195726" y="2168713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4F69F9-85B4-1802-6822-0CBE1425D282}"/>
              </a:ext>
            </a:extLst>
          </p:cNvPr>
          <p:cNvSpPr/>
          <p:nvPr/>
        </p:nvSpPr>
        <p:spPr>
          <a:xfrm>
            <a:off x="195726" y="3372210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95A5F5-974B-E6BC-72E0-E8E8F06166C4}"/>
              </a:ext>
            </a:extLst>
          </p:cNvPr>
          <p:cNvSpPr/>
          <p:nvPr/>
        </p:nvSpPr>
        <p:spPr>
          <a:xfrm>
            <a:off x="217277" y="4694649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C3CA6-96A7-F2F0-0A61-45EF36875FB0}"/>
              </a:ext>
            </a:extLst>
          </p:cNvPr>
          <p:cNvSpPr txBox="1"/>
          <p:nvPr/>
        </p:nvSpPr>
        <p:spPr>
          <a:xfrm>
            <a:off x="528831" y="1688579"/>
            <a:ext cx="5430011" cy="431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 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suggests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6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(indicated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Number). 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Likely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big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breakthrough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around 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rate. 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appears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the main 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it has the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16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volume.</a:t>
            </a: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endParaRPr lang="en-US" sz="1600" spc="-2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appears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 mostly between 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0-6000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kg. 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seem to use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ES-L1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HEO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6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(sample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sizes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parenthesis)  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US" sz="1600" spc="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(14)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6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spc="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 success</a:t>
            </a:r>
            <a:r>
              <a:rPr lang="en-US" sz="1600" spc="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16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GTO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(27)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the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around 50%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6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largest</a:t>
            </a:r>
            <a:r>
              <a:rPr lang="en-US" sz="1600" spc="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02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Predicative Analysis results: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visualization CONT.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BC0E90-16CC-10AE-46F9-91542A10BA2E}"/>
              </a:ext>
            </a:extLst>
          </p:cNvPr>
          <p:cNvSpPr/>
          <p:nvPr/>
        </p:nvSpPr>
        <p:spPr>
          <a:xfrm>
            <a:off x="195726" y="2168713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4F69F9-85B4-1802-6822-0CBE1425D282}"/>
              </a:ext>
            </a:extLst>
          </p:cNvPr>
          <p:cNvSpPr/>
          <p:nvPr/>
        </p:nvSpPr>
        <p:spPr>
          <a:xfrm>
            <a:off x="195726" y="3372210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95A5F5-974B-E6BC-72E0-E8E8F06166C4}"/>
              </a:ext>
            </a:extLst>
          </p:cNvPr>
          <p:cNvSpPr/>
          <p:nvPr/>
        </p:nvSpPr>
        <p:spPr>
          <a:xfrm>
            <a:off x="217277" y="4694649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C3CA6-96A7-F2F0-0A61-45EF36875FB0}"/>
              </a:ext>
            </a:extLst>
          </p:cNvPr>
          <p:cNvSpPr txBox="1"/>
          <p:nvPr/>
        </p:nvSpPr>
        <p:spPr>
          <a:xfrm>
            <a:off x="528831" y="1688579"/>
            <a:ext cx="5430011" cy="482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orbit preferences changed over flight number</a:t>
            </a: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outcome seems to correlate with this preference.</a:t>
            </a: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started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orbits which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saw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moderate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returned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 </a:t>
            </a: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appears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better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orbits or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Sun-synchronous</a:t>
            </a:r>
            <a:r>
              <a:rPr lang="en-US" sz="1600" spc="2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endParaRPr lang="en-US" sz="1600" spc="-2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seems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correlate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1600" spc="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 seem to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low payload</a:t>
            </a:r>
            <a:r>
              <a:rPr lang="en-US" sz="1600" spc="1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other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successful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has 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higher end of the</a:t>
            </a:r>
            <a:r>
              <a:rPr lang="en-US" sz="1600" spc="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since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</a:t>
            </a:r>
            <a:r>
              <a:rPr lang="en-US" sz="16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slight 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600" spc="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 years 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16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around</a:t>
            </a:r>
            <a:r>
              <a:rPr lang="en-US" sz="1600" spc="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F6DF399F-806B-278D-2FAE-7FB019CBE5E0}"/>
              </a:ext>
            </a:extLst>
          </p:cNvPr>
          <p:cNvSpPr/>
          <p:nvPr/>
        </p:nvSpPr>
        <p:spPr>
          <a:xfrm>
            <a:off x="6462998" y="208132"/>
            <a:ext cx="5729002" cy="1387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E468D41-5F80-00C8-ABF3-190D394F7F93}"/>
              </a:ext>
            </a:extLst>
          </p:cNvPr>
          <p:cNvSpPr/>
          <p:nvPr/>
        </p:nvSpPr>
        <p:spPr>
          <a:xfrm>
            <a:off x="6462998" y="1703453"/>
            <a:ext cx="5729002" cy="1184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614A50-303A-FBAE-66DC-7F98D1F872B3}"/>
              </a:ext>
            </a:extLst>
          </p:cNvPr>
          <p:cNvSpPr/>
          <p:nvPr/>
        </p:nvSpPr>
        <p:spPr>
          <a:xfrm>
            <a:off x="6387737" y="44618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F04EB9-675D-7211-5577-287E6BDA898C}"/>
              </a:ext>
            </a:extLst>
          </p:cNvPr>
          <p:cNvSpPr/>
          <p:nvPr/>
        </p:nvSpPr>
        <p:spPr>
          <a:xfrm>
            <a:off x="6387737" y="1496279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F25025-527B-3FBD-ABDB-4500AE14B2B7}"/>
              </a:ext>
            </a:extLst>
          </p:cNvPr>
          <p:cNvSpPr/>
          <p:nvPr/>
        </p:nvSpPr>
        <p:spPr>
          <a:xfrm>
            <a:off x="6220097" y="2914633"/>
            <a:ext cx="326572" cy="339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544E7D3E-A8A3-FEC5-085A-C5A0C672EC82}"/>
              </a:ext>
            </a:extLst>
          </p:cNvPr>
          <p:cNvSpPr/>
          <p:nvPr/>
        </p:nvSpPr>
        <p:spPr>
          <a:xfrm>
            <a:off x="6462997" y="3169886"/>
            <a:ext cx="5200171" cy="3479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131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5200" y="737241"/>
            <a:ext cx="5181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0" dirty="0"/>
              <a:t>All Launch Site Names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28821" y="1796966"/>
            <a:ext cx="4163179" cy="485158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sz="20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launch_site values:  CCAFS SLC-40,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KSCLC-39A,</a:t>
            </a:r>
            <a:r>
              <a:rPr sz="20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SLC4E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US" smtClean="0"/>
              <a:pPr marL="38100">
                <a:lnSpc>
                  <a:spcPts val="1100"/>
                </a:lnSpc>
              </a:pPr>
              <a:t>18</a:t>
            </a:fld>
            <a:endParaRPr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2705D5A-2C60-5C6D-43BF-4F454552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12" y="2137164"/>
            <a:ext cx="7205535" cy="36082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7787" y="705971"/>
            <a:ext cx="94964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0" dirty="0"/>
              <a:t>Launch Site Names Beginning with `CCA`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41611" y="2469007"/>
            <a:ext cx="1837689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US" smtClean="0"/>
              <a:pPr marL="38100">
                <a:lnSpc>
                  <a:spcPts val="1100"/>
                </a:lnSpc>
              </a:pPr>
              <a:t>19</a:t>
            </a:fld>
            <a:endParaRPr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8BA3F69-BEBC-188B-41E8-55EDA680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31" y="1878255"/>
            <a:ext cx="7772400" cy="442631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52B59F0-D382-4338-ADD0-BDEAC9A29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1F79A3-4F38-4999-B5FA-33E60FCB6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CBF27-01B0-4336-AFB9-B329EA40B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8983AA-FB2B-49FC-B176-1D82EFAE0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4163080"/>
            <a:ext cx="3208079" cy="2374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DACE8-D2C6-4638-8B0F-0734555FF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cket in the sky&#10;&#10;Description automatically generated">
            <a:extLst>
              <a:ext uri="{FF2B5EF4-FFF2-40B4-BE49-F238E27FC236}">
                <a16:creationId xmlns:a16="http://schemas.microsoft.com/office/drawing/2014/main" id="{E750C078-DCA3-905F-D9AA-D811C547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913" y="-1"/>
            <a:ext cx="6114087" cy="6858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EFA256-EED1-1B42-FDD7-625E7B28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CEBC-238D-0A26-3278-A7FC3E50C171}"/>
              </a:ext>
            </a:extLst>
          </p:cNvPr>
          <p:cNvSpPr txBox="1"/>
          <p:nvPr/>
        </p:nvSpPr>
        <p:spPr>
          <a:xfrm>
            <a:off x="221870" y="1624119"/>
            <a:ext cx="56716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(4)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()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02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6983" y="879058"/>
            <a:ext cx="71380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0" dirty="0"/>
              <a:t>Total Payload Mass from NASA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1253" y="4635584"/>
            <a:ext cx="10151035" cy="1063753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US" smtClean="0"/>
              <a:pPr marL="38100">
                <a:lnSpc>
                  <a:spcPts val="1100"/>
                </a:lnSpc>
              </a:pPr>
              <a:t>20</a:t>
            </a:fld>
            <a:endParaRPr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6D6778-D33F-564A-84CD-89701FDE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73" y="2292436"/>
            <a:ext cx="9708254" cy="178807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5654" y="596977"/>
            <a:ext cx="77222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0" dirty="0"/>
              <a:t>Average Payload Mass by F9 v1.1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64722" y="4445327"/>
            <a:ext cx="7772400" cy="135062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sz="20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sz="20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US" smtClean="0"/>
              <a:pPr marL="38100">
                <a:lnSpc>
                  <a:spcPts val="1100"/>
                </a:lnSpc>
              </a:pPr>
              <a:t>21</a:t>
            </a:fld>
            <a:endParaRPr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26E67CA-18C5-E5E9-119B-F88B7E4A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54" y="2111436"/>
            <a:ext cx="7772400" cy="177403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8412" y="701943"/>
            <a:ext cx="96551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0" dirty="0"/>
              <a:t>First Successful Ground Pad Landing Date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93576" y="4551275"/>
            <a:ext cx="8259684" cy="121930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r>
              <a:rPr lang="en-US" sz="2000" spc="-20" dirty="0"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US" smtClean="0"/>
              <a:pPr marL="38100">
                <a:lnSpc>
                  <a:spcPts val="1100"/>
                </a:lnSpc>
              </a:pPr>
              <a:t>22</a:t>
            </a:fld>
            <a:endParaRPr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10B58CB-8696-F7F6-C0B1-31995F41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185909"/>
            <a:ext cx="7772400" cy="209020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3367" y="352817"/>
            <a:ext cx="9105265" cy="120975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5080">
              <a:lnSpc>
                <a:spcPts val="4400"/>
              </a:lnSpc>
              <a:spcBef>
                <a:spcPts val="875"/>
              </a:spcBef>
            </a:pPr>
            <a:r>
              <a:rPr sz="3200" spc="0" dirty="0"/>
              <a:t>Successful Drone Ship Landing with Payload  Between 4000 and 6000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41242" y="5454053"/>
            <a:ext cx="7909516" cy="60478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noninclusively.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US" smtClean="0"/>
              <a:pPr marL="38100">
                <a:lnSpc>
                  <a:spcPts val="1100"/>
                </a:lnSpc>
              </a:pPr>
              <a:t>23</a:t>
            </a:fld>
            <a:endParaRPr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E8C9229-2A47-1A2B-798F-998B0CA4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95916"/>
            <a:ext cx="7772400" cy="25995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7344" y="869958"/>
            <a:ext cx="93103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0" dirty="0"/>
              <a:t>Total Number of Each Mission Outcome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2282" y="4620866"/>
            <a:ext cx="10161232" cy="16805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sz="2000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sz="2000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US" smtClean="0"/>
              <a:pPr marL="38100">
                <a:lnSpc>
                  <a:spcPts val="1100"/>
                </a:lnSpc>
              </a:pPr>
              <a:t>24</a:t>
            </a:fld>
            <a:endParaRPr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9955D7B-D340-E9D1-B398-6DF01222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87927"/>
            <a:ext cx="7772400" cy="226585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09776" y="922513"/>
            <a:ext cx="94386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0" dirty="0"/>
              <a:t>Boosters that Carried Maximum Payload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US" smtClean="0"/>
              <a:pPr marL="38100">
                <a:lnSpc>
                  <a:spcPts val="1100"/>
                </a:lnSpc>
              </a:pPr>
              <a:t>25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947503" y="2770542"/>
            <a:ext cx="4516120" cy="23545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sz="20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sz="20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sz="2000" dirty="0">
              <a:latin typeface="Carlito"/>
              <a:cs typeface="Carlito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05A683-39B5-FB53-94C0-120A32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42" y="2172844"/>
            <a:ext cx="5690341" cy="37869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4756" y="801317"/>
            <a:ext cx="93840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0" dirty="0"/>
              <a:t>2015 Failed Drone Ship Landing Records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30159" y="5376134"/>
            <a:ext cx="9093223" cy="105926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US" smtClean="0"/>
              <a:pPr marL="38100">
                <a:lnSpc>
                  <a:spcPts val="1100"/>
                </a:lnSpc>
              </a:pPr>
              <a:t>26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905C5-6F37-B7E8-C4F2-D29F5462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70" y="2324916"/>
            <a:ext cx="7772400" cy="220816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368220"/>
            <a:ext cx="8011795" cy="1185324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5080">
              <a:lnSpc>
                <a:spcPts val="4400"/>
              </a:lnSpc>
              <a:spcBef>
                <a:spcPts val="875"/>
              </a:spcBef>
            </a:pPr>
            <a:r>
              <a:rPr spc="0" dirty="0"/>
              <a:t>Ranking Counts of Successful Landings  Between 2010-06-04 and 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23278" y="2256789"/>
            <a:ext cx="4707890" cy="26314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sz="200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US" smtClean="0"/>
              <a:pPr marL="38100">
                <a:lnSpc>
                  <a:spcPts val="1100"/>
                </a:lnSpc>
              </a:pPr>
              <a:t>27</a:t>
            </a:fld>
            <a:endParaRPr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C3261F3-956D-DAAC-D908-FBB2C335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2" y="2645963"/>
            <a:ext cx="7772400" cy="348660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C5EC0-64D0-B3D6-07CF-0EFB731B31B2}"/>
              </a:ext>
            </a:extLst>
          </p:cNvPr>
          <p:cNvSpPr txBox="1"/>
          <p:nvPr/>
        </p:nvSpPr>
        <p:spPr>
          <a:xfrm>
            <a:off x="228600" y="1622780"/>
            <a:ext cx="5486400" cy="5483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080" indent="-285750" algn="just">
              <a:spcBef>
                <a:spcPts val="585"/>
              </a:spcBef>
              <a:buFont typeface="Arial" panose="020B0604020202020204" pitchFamily="34" charset="0"/>
              <a:buChar char="•"/>
            </a:pP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LC-39A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an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example,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are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4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railways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and supply 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transportation.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are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highways </a:t>
            </a:r>
            <a:r>
              <a:rPr lang="en-US" sz="14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 transport. </a:t>
            </a:r>
          </a:p>
          <a:p>
            <a:pPr marL="298450" marR="5080" indent="-285750" algn="just">
              <a:spcBef>
                <a:spcPts val="585"/>
              </a:spcBef>
              <a:buFont typeface="Arial" panose="020B0604020202020204" pitchFamily="34" charset="0"/>
              <a:buChar char="•"/>
            </a:pP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coasts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from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cities so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failures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land in the sea </a:t>
            </a:r>
            <a:r>
              <a:rPr lang="en-US" sz="14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 </a:t>
            </a:r>
            <a:r>
              <a:rPr lang="en-US" sz="14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rockets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falling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densely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populated</a:t>
            </a:r>
            <a:r>
              <a:rPr lang="en-US" sz="14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areas.</a:t>
            </a:r>
          </a:p>
          <a:p>
            <a:pPr marL="298450" marR="5080" indent="-285750" algn="just">
              <a:spcBef>
                <a:spcPts val="585"/>
              </a:spcBef>
              <a:buFont typeface="Arial" panose="020B0604020202020204" pitchFamily="34" charset="0"/>
              <a:buChar char="•"/>
            </a:pP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bottom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map.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right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Florida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they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1400" spc="-6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other.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are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400" spc="1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ocean.</a:t>
            </a:r>
          </a:p>
          <a:p>
            <a:pPr marL="298450" marR="5080" indent="-285750" algn="just">
              <a:spcBef>
                <a:spcPts val="585"/>
              </a:spcBef>
              <a:buFont typeface="Arial" panose="020B0604020202020204" pitchFamily="34" charset="0"/>
              <a:buChar char="•"/>
            </a:pPr>
            <a:endParaRPr lang="en-US" sz="140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top map shows that clusters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clicked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display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(green icon)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400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(red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icon).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14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VAFB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SLC-4E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landings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6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lang="en-US" sz="1400" spc="-6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landings.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40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LC-39A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an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example,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are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4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railways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and supply 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transportation.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are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highways </a:t>
            </a:r>
            <a:r>
              <a:rPr lang="en-US" sz="14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 transport. Launch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 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</a:t>
            </a:r>
            <a:r>
              <a:rPr lang="en-US" sz="1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coasts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from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cities so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failures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land in the sea </a:t>
            </a:r>
            <a:r>
              <a:rPr lang="en-US" sz="14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lang="en-US" sz="1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 </a:t>
            </a:r>
            <a:r>
              <a:rPr lang="en-US" sz="14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rockets </a:t>
            </a:r>
            <a:r>
              <a:rPr lang="en-US" sz="1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falling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densely </a:t>
            </a:r>
            <a:r>
              <a:rPr lang="en-US" sz="1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populated</a:t>
            </a:r>
            <a:r>
              <a:rPr lang="en-US" sz="14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areas.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spcBef>
                <a:spcPts val="585"/>
              </a:spcBef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 algn="just">
              <a:spcBef>
                <a:spcPts val="585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map with folium</a:t>
            </a:r>
          </a:p>
        </p:txBody>
      </p:sp>
      <p:pic>
        <p:nvPicPr>
          <p:cNvPr id="4" name="Picture 3" descr="A map with a location pin&#10;&#10;Description automatically generated">
            <a:extLst>
              <a:ext uri="{FF2B5EF4-FFF2-40B4-BE49-F238E27FC236}">
                <a16:creationId xmlns:a16="http://schemas.microsoft.com/office/drawing/2014/main" id="{405C1197-0429-BB32-70DE-0D156C48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822700"/>
          </a:xfrm>
          <a:prstGeom prst="rect">
            <a:avLst/>
          </a:prstGeom>
        </p:spPr>
      </p:pic>
      <p:pic>
        <p:nvPicPr>
          <p:cNvPr id="6" name="Picture 5" descr="A map with a route&#10;&#10;Description automatically generated">
            <a:extLst>
              <a:ext uri="{FF2B5EF4-FFF2-40B4-BE49-F238E27FC236}">
                <a16:creationId xmlns:a16="http://schemas.microsoft.com/office/drawing/2014/main" id="{A8E52247-8500-50CE-9A09-E56594F3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22699"/>
            <a:ext cx="6096000" cy="304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0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C5EC0-64D0-B3D6-07CF-0EFB731B31B2}"/>
              </a:ext>
            </a:extLst>
          </p:cNvPr>
          <p:cNvSpPr txBox="1"/>
          <p:nvPr/>
        </p:nvSpPr>
        <p:spPr>
          <a:xfrm>
            <a:off x="228600" y="1622780"/>
            <a:ext cx="5486400" cy="371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080" indent="-285750">
              <a:lnSpc>
                <a:spcPct val="90000"/>
              </a:lnSpc>
              <a:spcBef>
                <a:spcPts val="340"/>
              </a:spcBef>
              <a:buFont typeface="Arial" panose="020B0604020202020204" pitchFamily="34" charset="0"/>
              <a:buChar char="•"/>
            </a:pP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successful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sites.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</a:t>
            </a:r>
            <a:r>
              <a:rPr lang="en-US" sz="16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LC-40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name of  CCAFS SLC-40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</a:t>
            </a:r>
            <a:r>
              <a:rPr lang="en-US" sz="16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amount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landings, but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majority of the 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change. </a:t>
            </a:r>
          </a:p>
          <a:p>
            <a:pPr marL="298450" marR="5080" indent="-285750">
              <a:lnSpc>
                <a:spcPct val="90000"/>
              </a:lnSpc>
              <a:spcBef>
                <a:spcPts val="340"/>
              </a:spcBef>
              <a:buFont typeface="Arial" panose="020B0604020202020204" pitchFamily="34" charset="0"/>
              <a:buChar char="•"/>
            </a:pPr>
            <a:endParaRPr lang="en-US" sz="1600" spc="-4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90000"/>
              </a:lnSpc>
              <a:spcBef>
                <a:spcPts val="340"/>
              </a:spcBef>
              <a:buFont typeface="Arial" panose="020B0604020202020204" pitchFamily="34" charset="0"/>
              <a:buChar char="•"/>
            </a:pPr>
            <a:r>
              <a:rPr lang="en-US" sz="16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VAFB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smallest share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successful 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landings. </a:t>
            </a:r>
          </a:p>
          <a:p>
            <a:pPr marL="298450" marR="5080" indent="-285750">
              <a:lnSpc>
                <a:spcPct val="90000"/>
              </a:lnSpc>
              <a:spcBef>
                <a:spcPts val="340"/>
              </a:spcBef>
              <a:buFont typeface="Arial" panose="020B0604020202020204" pitchFamily="34" charset="0"/>
              <a:buChar char="•"/>
            </a:pPr>
            <a:endParaRPr lang="en-US" sz="160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90000"/>
              </a:lnSpc>
              <a:spcBef>
                <a:spcPts val="340"/>
              </a:spcBef>
              <a:buFont typeface="Arial" panose="020B0604020202020204" pitchFamily="34" charset="0"/>
              <a:buChar char="•"/>
            </a:pP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due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sample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 </a:t>
            </a:r>
            <a:r>
              <a:rPr lang="en-US" sz="16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launching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west</a:t>
            </a:r>
            <a:r>
              <a:rPr lang="en-US" sz="1600" spc="-6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coast.</a:t>
            </a:r>
          </a:p>
          <a:p>
            <a:pPr marL="298450" marR="5080" indent="-285750">
              <a:lnSpc>
                <a:spcPct val="90000"/>
              </a:lnSpc>
              <a:spcBef>
                <a:spcPts val="340"/>
              </a:spcBef>
              <a:buFont typeface="Arial" panose="020B0604020202020204" pitchFamily="34" charset="0"/>
              <a:buChar char="•"/>
            </a:pPr>
            <a:endParaRPr lang="en-US" sz="160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90000"/>
              </a:lnSpc>
              <a:spcBef>
                <a:spcPts val="340"/>
              </a:spcBef>
              <a:buFont typeface="Arial" panose="020B0604020202020204" pitchFamily="34" charset="0"/>
              <a:buChar char="•"/>
            </a:pP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LC-39A has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6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 and 3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lang="en-US" sz="1600" spc="-1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landings.</a:t>
            </a:r>
          </a:p>
          <a:p>
            <a:pPr marL="298450" marR="5080" indent="-285750">
              <a:lnSpc>
                <a:spcPct val="90000"/>
              </a:lnSpc>
              <a:spcBef>
                <a:spcPts val="34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dashboard: Successful Launches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A86841D-0CBD-D684-3F3E-FF23C4B65C44}"/>
              </a:ext>
            </a:extLst>
          </p:cNvPr>
          <p:cNvSpPr/>
          <p:nvPr/>
        </p:nvSpPr>
        <p:spPr>
          <a:xfrm>
            <a:off x="6698809" y="311932"/>
            <a:ext cx="3287209" cy="3047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0210CEB0-ADA6-6B01-0B4A-1F84EA83ECE7}"/>
              </a:ext>
            </a:extLst>
          </p:cNvPr>
          <p:cNvSpPr/>
          <p:nvPr/>
        </p:nvSpPr>
        <p:spPr>
          <a:xfrm>
            <a:off x="10427283" y="1354591"/>
            <a:ext cx="1085087" cy="665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E046A395-882B-BBBE-8A69-9D7465F3376C}"/>
              </a:ext>
            </a:extLst>
          </p:cNvPr>
          <p:cNvSpPr/>
          <p:nvPr/>
        </p:nvSpPr>
        <p:spPr>
          <a:xfrm>
            <a:off x="6698808" y="3498108"/>
            <a:ext cx="3287209" cy="277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2225D19-2629-2B32-9178-EDC40AA1BCFA}"/>
              </a:ext>
            </a:extLst>
          </p:cNvPr>
          <p:cNvSpPr/>
          <p:nvPr/>
        </p:nvSpPr>
        <p:spPr>
          <a:xfrm>
            <a:off x="10645214" y="3980263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5027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5B2B66-7902-869F-FDD0-D5AB1E1F9996}"/>
              </a:ext>
            </a:extLst>
          </p:cNvPr>
          <p:cNvSpPr txBox="1">
            <a:spLocks/>
          </p:cNvSpPr>
          <p:nvPr/>
        </p:nvSpPr>
        <p:spPr>
          <a:xfrm>
            <a:off x="756211" y="1494382"/>
            <a:ext cx="4815840" cy="5248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2336E-398C-6FD9-8B7A-BE98AF57049A}"/>
              </a:ext>
            </a:extLst>
          </p:cNvPr>
          <p:cNvSpPr txBox="1"/>
          <p:nvPr/>
        </p:nvSpPr>
        <p:spPr>
          <a:xfrm>
            <a:off x="213403" y="1649520"/>
            <a:ext cx="5671663" cy="4643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 </a:t>
            </a:r>
            <a:r>
              <a:rPr lang="en-US" sz="18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SpaceX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and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page.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 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</a:t>
            </a:r>
            <a:r>
              <a:rPr lang="en-US" sz="18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‘class’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classifies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landings.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Explored </a:t>
            </a:r>
            <a:r>
              <a:rPr lang="en-US" sz="18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SQL, 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visualization,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maps,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dashboards.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Gathered </a:t>
            </a: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 </a:t>
            </a: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 </a:t>
            </a: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features.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</a:t>
            </a: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hot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encoding. 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</a:t>
            </a:r>
            <a:r>
              <a:rPr lang="en-US" sz="18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1800" spc="-2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lang="en-US" sz="18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</a:t>
            </a:r>
            <a:r>
              <a:rPr lang="en-US" sz="18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 models.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Visualize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score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18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models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produced: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Regression,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1800" spc="-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Machine,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en-US" sz="1800" spc="-8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 </a:t>
            </a:r>
            <a:r>
              <a:rPr lang="en-US" sz="1800" spc="-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K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Nearest Neighbors.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produced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lang="en-US" sz="1800" spc="-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83.33%. All models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landings.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 </a:t>
            </a:r>
            <a:r>
              <a:rPr lang="en-US" sz="18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needed </a:t>
            </a:r>
            <a:r>
              <a:rPr lang="en-US" sz="18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800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800" spc="20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B85B32-A2FC-DB9C-4719-6E667DCA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</p:txBody>
      </p:sp>
      <p:pic>
        <p:nvPicPr>
          <p:cNvPr id="10" name="Picture 9" descr="A rocket on a launch pad&#10;&#10;Description automatically generated">
            <a:extLst>
              <a:ext uri="{FF2B5EF4-FFF2-40B4-BE49-F238E27FC236}">
                <a16:creationId xmlns:a16="http://schemas.microsoft.com/office/drawing/2014/main" id="{D78C02CA-CDA3-D64D-B1DA-3424370CF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7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A98A0402-5CF4-8BF8-6799-4B4A33E8E3FC}"/>
              </a:ext>
            </a:extLst>
          </p:cNvPr>
          <p:cNvSpPr/>
          <p:nvPr/>
        </p:nvSpPr>
        <p:spPr>
          <a:xfrm>
            <a:off x="311977" y="1715549"/>
            <a:ext cx="11568046" cy="2981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254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DFC09-D69B-65B1-7B5F-562DC7CF61D7}"/>
              </a:ext>
            </a:extLst>
          </p:cNvPr>
          <p:cNvSpPr txBox="1"/>
          <p:nvPr/>
        </p:nvSpPr>
        <p:spPr>
          <a:xfrm>
            <a:off x="311977" y="4788890"/>
            <a:ext cx="11761470" cy="101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1600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US" sz="16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16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US" sz="16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US" sz="16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US" sz="16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2EA3C4-CEA4-B62F-AA70-0916E467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965954" cy="804841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dashboard: Payload mass v. success v. booster version category</a:t>
            </a:r>
          </a:p>
        </p:txBody>
      </p:sp>
    </p:spTree>
    <p:extLst>
      <p:ext uri="{BB962C8B-B14F-4D97-AF65-F5344CB8AC3E}">
        <p14:creationId xmlns:p14="http://schemas.microsoft.com/office/powerpoint/2010/main" val="3187573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analysis: Classification Accuracy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369DF026-1E70-D241-D3BA-71DD3DEF1973}"/>
              </a:ext>
            </a:extLst>
          </p:cNvPr>
          <p:cNvSpPr/>
          <p:nvPr/>
        </p:nvSpPr>
        <p:spPr>
          <a:xfrm>
            <a:off x="6477002" y="1559107"/>
            <a:ext cx="5076444" cy="3337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19710-486B-3D5C-6A2A-4DFC2A2A0D05}"/>
              </a:ext>
            </a:extLst>
          </p:cNvPr>
          <p:cNvSpPr txBox="1"/>
          <p:nvPr/>
        </p:nvSpPr>
        <p:spPr>
          <a:xfrm>
            <a:off x="266217" y="1559107"/>
            <a:ext cx="8762035" cy="335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(GRIDSEARCHCV(CV=10)</a:t>
            </a:r>
          </a:p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endParaRPr lang="en-US" spc="-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models had virtually the </a:t>
            </a:r>
            <a:r>
              <a:rPr lang="en-US" sz="1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sz="1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</a:p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1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 </a:t>
            </a:r>
            <a:r>
              <a:rPr lang="en-US" sz="1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1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83.33% </a:t>
            </a:r>
            <a:r>
              <a:rPr lang="en-US" sz="1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accuracy.  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</a:t>
            </a:r>
            <a:r>
              <a:rPr lang="en-US" sz="1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noted </a:t>
            </a:r>
            <a:r>
              <a:rPr lang="en-US" sz="1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1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size 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sz="1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sz="1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US" sz="1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</a:t>
            </a: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800" spc="-20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endParaRPr lang="en-US" sz="1800" spc="-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cause large variance 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results, </a:t>
            </a:r>
            <a:r>
              <a:rPr lang="en-US" sz="1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in </a:t>
            </a:r>
            <a:r>
              <a:rPr lang="en-US" sz="1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en-US" sz="1800" spc="-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 </a:t>
            </a:r>
            <a:r>
              <a:rPr lang="en-US" sz="1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 </a:t>
            </a: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in </a:t>
            </a:r>
            <a:r>
              <a:rPr lang="en-US" sz="1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repeated</a:t>
            </a:r>
            <a:r>
              <a:rPr lang="en-US" sz="18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800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1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likely </a:t>
            </a:r>
            <a:r>
              <a:rPr lang="en-US" sz="1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1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data </a:t>
            </a:r>
            <a:r>
              <a:rPr lang="en-US" sz="1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</a:t>
            </a: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n-US" sz="1800" spc="1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analysis: Confusion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19710-486B-3D5C-6A2A-4DFC2A2A0D05}"/>
              </a:ext>
            </a:extLst>
          </p:cNvPr>
          <p:cNvSpPr txBox="1"/>
          <p:nvPr/>
        </p:nvSpPr>
        <p:spPr>
          <a:xfrm>
            <a:off x="266217" y="1559107"/>
            <a:ext cx="8762035" cy="487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(GRIDSEARCHCV(CV=10)</a:t>
            </a:r>
          </a:p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endParaRPr lang="en-US" spc="-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Since </a:t>
            </a:r>
            <a:r>
              <a:rPr lang="en-US" sz="1800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lang="en-US" sz="1800" spc="-25" dirty="0">
                <a:solidFill>
                  <a:srgbClr val="FFFFFF"/>
                </a:solidFill>
                <a:latin typeface="Carlito"/>
                <a:cs typeface="Carlito"/>
              </a:rPr>
              <a:t>performed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lang="en-US" sz="1800" spc="-10" dirty="0">
                <a:solidFill>
                  <a:srgbClr val="FFFFFF"/>
                </a:solidFill>
                <a:latin typeface="Carlito"/>
                <a:cs typeface="Carlito"/>
              </a:rPr>
              <a:t>same </a:t>
            </a:r>
            <a:r>
              <a:rPr lang="en-US" sz="18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test set,</a:t>
            </a:r>
          </a:p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confusion </a:t>
            </a:r>
            <a:r>
              <a:rPr lang="en-US" sz="1800" spc="-10" dirty="0">
                <a:solidFill>
                  <a:srgbClr val="FFFFFF"/>
                </a:solidFill>
                <a:latin typeface="Carlito"/>
                <a:cs typeface="Carlito"/>
              </a:rPr>
              <a:t>matrix is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lang="en-US" sz="1800" spc="-10" dirty="0">
                <a:solidFill>
                  <a:srgbClr val="FFFFFF"/>
                </a:solidFill>
                <a:latin typeface="Carlito"/>
                <a:cs typeface="Carlito"/>
              </a:rPr>
              <a:t>same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across </a:t>
            </a:r>
            <a:r>
              <a:rPr lang="en-US" sz="1800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models.  </a:t>
            </a:r>
          </a:p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endParaRPr lang="en-US" spc="-5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lang="en-US" sz="1800" spc="-1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12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lang="en-US" sz="18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when the </a:t>
            </a:r>
          </a:p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true label</a:t>
            </a:r>
            <a:r>
              <a:rPr lang="en-US" sz="1800" spc="2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was successful </a:t>
            </a:r>
            <a:r>
              <a:rPr lang="en-US" sz="1800" spc="-10" dirty="0">
                <a:solidFill>
                  <a:srgbClr val="FFFFFF"/>
                </a:solidFill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lang="en-US" sz="1800" spc="-1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3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unsuccessful </a:t>
            </a:r>
            <a:r>
              <a:rPr lang="en-US" sz="18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when the </a:t>
            </a: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true label </a:t>
            </a:r>
            <a:r>
              <a:rPr lang="en-US" sz="1800" spc="-15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unsuccessful</a:t>
            </a:r>
            <a:r>
              <a:rPr lang="en-US" sz="1800" spc="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rgbClr val="FFFFFF"/>
                </a:solidFill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endParaRPr lang="en-US" sz="1800" spc="-5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lang="en-US" sz="1800" spc="-1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3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lang="en-US" sz="18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when the</a:t>
            </a: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true label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was unsuccessful </a:t>
            </a:r>
            <a:r>
              <a:rPr lang="en-US" sz="18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(false positives).  </a:t>
            </a: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endParaRPr lang="en-US" spc="-2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15" dirty="0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over predict successful</a:t>
            </a:r>
            <a:r>
              <a:rPr lang="en-US" sz="1800" spc="1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rgbClr val="FFFFFF"/>
                </a:solidFill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0BF7FF2-634C-05EA-B906-5DF74B402115}"/>
              </a:ext>
            </a:extLst>
          </p:cNvPr>
          <p:cNvSpPr/>
          <p:nvPr/>
        </p:nvSpPr>
        <p:spPr>
          <a:xfrm>
            <a:off x="6839134" y="1290577"/>
            <a:ext cx="4541520" cy="3453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25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C5EC0-64D0-B3D6-07CF-0EFB731B31B2}"/>
              </a:ext>
            </a:extLst>
          </p:cNvPr>
          <p:cNvSpPr txBox="1"/>
          <p:nvPr/>
        </p:nvSpPr>
        <p:spPr>
          <a:xfrm>
            <a:off x="228600" y="1622780"/>
            <a:ext cx="5486400" cy="4903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49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96215" algn="l"/>
              </a:tabLst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model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Y who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wants to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against</a:t>
            </a:r>
            <a:r>
              <a:rPr lang="en-US" sz="1600" spc="-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</a:p>
          <a:p>
            <a:pPr marL="297815" indent="-285750">
              <a:lnSpc>
                <a:spcPct val="100000"/>
              </a:lnSpc>
              <a:spcBef>
                <a:spcPts val="395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96215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is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when </a:t>
            </a:r>
            <a:r>
              <a:rPr lang="en-US" sz="16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successfully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~$100 million</a:t>
            </a:r>
            <a:r>
              <a:rPr lang="en-US" sz="1600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USD</a:t>
            </a:r>
          </a:p>
          <a:p>
            <a:pPr marL="297815" indent="-285750">
              <a:lnSpc>
                <a:spcPct val="100000"/>
              </a:lnSpc>
              <a:spcBef>
                <a:spcPts val="409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96215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API and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Wikipedia</a:t>
            </a:r>
            <a:r>
              <a:rPr lang="en-US" sz="1600" spc="-19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indent="-285750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96215" algn="l"/>
              </a:tabLst>
            </a:pP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data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 into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DB2 SQL</a:t>
            </a:r>
            <a:r>
              <a:rPr lang="en-US" sz="16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indent="-285750">
              <a:lnSpc>
                <a:spcPct val="100000"/>
              </a:lnSpc>
              <a:spcBef>
                <a:spcPts val="395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96215" algn="l"/>
              </a:tabLst>
            </a:pP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600" spc="-1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indent="-285750">
              <a:lnSpc>
                <a:spcPct val="100000"/>
              </a:lnSpc>
              <a:spcBef>
                <a:spcPts val="405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96215" algn="l"/>
              </a:tabLst>
            </a:pPr>
            <a:r>
              <a:rPr lang="en-US" sz="1600" spc="-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model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of</a:t>
            </a:r>
            <a:r>
              <a:rPr lang="en-US" sz="1600" spc="-1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83%</a:t>
            </a:r>
          </a:p>
          <a:p>
            <a:pPr marL="297815" marR="276860" indent="-285750">
              <a:lnSpc>
                <a:spcPts val="2160"/>
              </a:lnSpc>
              <a:spcBef>
                <a:spcPts val="635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96215" algn="l"/>
              </a:tabLst>
            </a:pPr>
            <a:r>
              <a:rPr lang="en-US" sz="1600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Allon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use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model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with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whether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launch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16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landing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whether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launch 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600" spc="-1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marR="5080" indent="-285750">
              <a:lnSpc>
                <a:spcPts val="2200"/>
              </a:lnSpc>
              <a:spcBef>
                <a:spcPts val="605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96215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possible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 </a:t>
            </a:r>
            <a:r>
              <a:rPr lang="en-US" sz="16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 and </a:t>
            </a:r>
            <a:r>
              <a:rPr lang="en-US" sz="16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en-US" sz="16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11" name="Picture 10" descr="A rocket on a metal structure&#10;&#10;Description automatically generated">
            <a:extLst>
              <a:ext uri="{FF2B5EF4-FFF2-40B4-BE49-F238E27FC236}">
                <a16:creationId xmlns:a16="http://schemas.microsoft.com/office/drawing/2014/main" id="{5262DD72-C205-E689-9111-C1594F28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56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C5EC0-64D0-B3D6-07CF-0EFB731B31B2}"/>
              </a:ext>
            </a:extLst>
          </p:cNvPr>
          <p:cNvSpPr txBox="1"/>
          <p:nvPr/>
        </p:nvSpPr>
        <p:spPr>
          <a:xfrm>
            <a:off x="367496" y="2982724"/>
            <a:ext cx="54864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cont.</a:t>
            </a:r>
          </a:p>
        </p:txBody>
      </p:sp>
      <p:pic>
        <p:nvPicPr>
          <p:cNvPr id="11" name="Picture 10" descr="A rocket on a metal structure&#10;&#10;Description automatically generated">
            <a:extLst>
              <a:ext uri="{FF2B5EF4-FFF2-40B4-BE49-F238E27FC236}">
                <a16:creationId xmlns:a16="http://schemas.microsoft.com/office/drawing/2014/main" id="{5262DD72-C205-E689-9111-C1594F285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02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C5EC0-64D0-B3D6-07CF-0EFB731B31B2}"/>
              </a:ext>
            </a:extLst>
          </p:cNvPr>
          <p:cNvSpPr txBox="1"/>
          <p:nvPr/>
        </p:nvSpPr>
        <p:spPr>
          <a:xfrm>
            <a:off x="228600" y="1622780"/>
            <a:ext cx="54864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will ultimately predict if the Space X Falcon 9 first stage will land successfully.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1" name="Picture 10" descr="A rocket on a metal structure&#10;&#10;Description automatically generated">
            <a:extLst>
              <a:ext uri="{FF2B5EF4-FFF2-40B4-BE49-F238E27FC236}">
                <a16:creationId xmlns:a16="http://schemas.microsoft.com/office/drawing/2014/main" id="{5262DD72-C205-E689-9111-C1594F28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0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11" name="Picture 10" descr="A rocket on a metal structure&#10;&#10;Description automatically generated">
            <a:extLst>
              <a:ext uri="{FF2B5EF4-FFF2-40B4-BE49-F238E27FC236}">
                <a16:creationId xmlns:a16="http://schemas.microsoft.com/office/drawing/2014/main" id="{5262DD72-C205-E689-9111-C1594F28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D96EF-049C-8A1C-CAAC-1F6E95FD4E29}"/>
              </a:ext>
            </a:extLst>
          </p:cNvPr>
          <p:cNvSpPr txBox="1"/>
          <p:nvPr/>
        </p:nvSpPr>
        <p:spPr>
          <a:xfrm>
            <a:off x="228600" y="1622780"/>
            <a:ext cx="5486400" cy="427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en-US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Combined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from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public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and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Wikipedia</a:t>
            </a:r>
            <a:r>
              <a:rPr lang="en-US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pc="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Classifying true landings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unsuccessful</a:t>
            </a:r>
            <a:r>
              <a:rPr lang="en-US" spc="-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</a:t>
            </a:r>
            <a:r>
              <a:rPr lang="en-US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(EDA) </a:t>
            </a:r>
            <a:r>
              <a:rPr lang="en-US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15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endParaRPr lang="en-US" spc="-4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analytics </a:t>
            </a:r>
            <a:r>
              <a:rPr lang="en-US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pc="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pc="1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pc="-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pc="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2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325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C5EC0-64D0-B3D6-07CF-0EFB731B31B2}"/>
              </a:ext>
            </a:extLst>
          </p:cNvPr>
          <p:cNvSpPr txBox="1"/>
          <p:nvPr/>
        </p:nvSpPr>
        <p:spPr>
          <a:xfrm>
            <a:off x="228600" y="1622780"/>
            <a:ext cx="5486400" cy="42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involved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 from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X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and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in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</a:t>
            </a:r>
            <a:r>
              <a:rPr lang="en-US" sz="1800" spc="-7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X’s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lang="en-US" sz="1800" spc="-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entry.</a:t>
            </a: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endParaRPr lang="en-US" spc="-1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1800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Space X API </a:t>
            </a:r>
            <a:r>
              <a:rPr lang="en-US" sz="1800" spc="-2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800" spc="-9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endParaRPr lang="en-US" dirty="0">
              <a:solidFill>
                <a:schemeClr val="bg1"/>
              </a:solidFill>
              <a:uFill>
                <a:solidFill>
                  <a:srgbClr val="40404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3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Date, </a:t>
            </a:r>
            <a:r>
              <a:rPr lang="en-US" sz="1800" spc="-2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BoosterVersion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2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Orbit, </a:t>
            </a:r>
            <a:r>
              <a:rPr lang="en-US" sz="1800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Flights,</a:t>
            </a:r>
            <a:r>
              <a:rPr lang="en-US" sz="1800" spc="5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GridFins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Reused, Legs, </a:t>
            </a:r>
            <a:r>
              <a:rPr lang="en-US" sz="1800" spc="-1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LandingPad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Block, </a:t>
            </a:r>
            <a:r>
              <a:rPr lang="en-US" sz="1800" spc="-1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ReusedCount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Serial, Longitude,</a:t>
            </a:r>
            <a:r>
              <a:rPr lang="en-US" sz="1800" spc="-22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endParaRPr lang="en-US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1800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 </a:t>
            </a:r>
            <a:r>
              <a:rPr lang="en-US" sz="1800" spc="-25" dirty="0" err="1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Webscrape</a:t>
            </a:r>
            <a:r>
              <a:rPr lang="en-US" sz="1800" spc="-2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en-US" sz="1800" spc="-12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endParaRPr lang="en-US" dirty="0">
              <a:solidFill>
                <a:schemeClr val="bg1"/>
              </a:solidFill>
              <a:uFill>
                <a:solidFill>
                  <a:srgbClr val="40404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Payload, </a:t>
            </a:r>
            <a:r>
              <a:rPr lang="en-US" sz="1800" spc="-2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Orbit, </a:t>
            </a:r>
            <a:r>
              <a:rPr lang="en-US" sz="1800" spc="-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outcome, </a:t>
            </a:r>
            <a:r>
              <a:rPr lang="en-US" sz="1800" spc="-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 </a:t>
            </a:r>
            <a:r>
              <a:rPr lang="en-US" sz="1800" spc="-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Booster,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landing,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Date,</a:t>
            </a:r>
            <a:r>
              <a:rPr lang="en-US" sz="1800" spc="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B7DC1B-4394-486F-79FC-A268788A0E49}"/>
              </a:ext>
            </a:extLst>
          </p:cNvPr>
          <p:cNvSpPr txBox="1">
            <a:spLocks/>
          </p:cNvSpPr>
          <p:nvPr/>
        </p:nvSpPr>
        <p:spPr bwMode="blackWhite">
          <a:xfrm>
            <a:off x="554736" y="363559"/>
            <a:ext cx="4068064" cy="80484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Wrangling Overview</a:t>
            </a:r>
          </a:p>
        </p:txBody>
      </p:sp>
      <p:pic>
        <p:nvPicPr>
          <p:cNvPr id="6" name="Picture 5" descr="A rocket on a launch pad&#10;&#10;Description automatically generated">
            <a:extLst>
              <a:ext uri="{FF2B5EF4-FFF2-40B4-BE49-F238E27FC236}">
                <a16:creationId xmlns:a16="http://schemas.microsoft.com/office/drawing/2014/main" id="{AEF6B6A2-7C77-9949-7CC8-C0846FA6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C5EC0-64D0-B3D6-07CF-0EFB731B31B2}"/>
              </a:ext>
            </a:extLst>
          </p:cNvPr>
          <p:cNvSpPr txBox="1"/>
          <p:nvPr/>
        </p:nvSpPr>
        <p:spPr>
          <a:xfrm>
            <a:off x="228600" y="1622780"/>
            <a:ext cx="5486400" cy="427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en-US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Combined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from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public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and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Wikipedia</a:t>
            </a:r>
            <a:r>
              <a:rPr lang="en-US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pc="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Classifying true landings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unsuccessful</a:t>
            </a:r>
            <a:r>
              <a:rPr lang="en-US" spc="-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</a:t>
            </a:r>
            <a:r>
              <a:rPr lang="en-US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(EDA) </a:t>
            </a:r>
            <a:r>
              <a:rPr lang="en-US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15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endParaRPr lang="en-US" spc="-4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analytics </a:t>
            </a:r>
            <a:r>
              <a:rPr lang="en-US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pc="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pc="-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pc="1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pc="-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pc="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2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8F4968-6841-646E-2EF1-92D1D3DADB78}"/>
              </a:ext>
            </a:extLst>
          </p:cNvPr>
          <p:cNvSpPr txBox="1">
            <a:spLocks/>
          </p:cNvSpPr>
          <p:nvPr/>
        </p:nvSpPr>
        <p:spPr bwMode="blackWhite">
          <a:xfrm>
            <a:off x="554736" y="363559"/>
            <a:ext cx="4068064" cy="80484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Wrangling Methodology</a:t>
            </a:r>
          </a:p>
        </p:txBody>
      </p:sp>
      <p:grpSp>
        <p:nvGrpSpPr>
          <p:cNvPr id="56" name="object 48">
            <a:extLst>
              <a:ext uri="{FF2B5EF4-FFF2-40B4-BE49-F238E27FC236}">
                <a16:creationId xmlns:a16="http://schemas.microsoft.com/office/drawing/2014/main" id="{97CBE358-00F7-064A-318E-110ECA272F95}"/>
              </a:ext>
            </a:extLst>
          </p:cNvPr>
          <p:cNvGrpSpPr/>
          <p:nvPr/>
        </p:nvGrpSpPr>
        <p:grpSpPr>
          <a:xfrm>
            <a:off x="6645969" y="2527024"/>
            <a:ext cx="2516678" cy="1644926"/>
            <a:chOff x="9496043" y="1478280"/>
            <a:chExt cx="1894839" cy="1143000"/>
          </a:xfrm>
        </p:grpSpPr>
        <p:sp>
          <p:nvSpPr>
            <p:cNvPr id="57" name="object 49">
              <a:extLst>
                <a:ext uri="{FF2B5EF4-FFF2-40B4-BE49-F238E27FC236}">
                  <a16:creationId xmlns:a16="http://schemas.microsoft.com/office/drawing/2014/main" id="{D7117527-5A9C-E1BD-746A-773FE92F9279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object 50">
              <a:extLst>
                <a:ext uri="{FF2B5EF4-FFF2-40B4-BE49-F238E27FC236}">
                  <a16:creationId xmlns:a16="http://schemas.microsoft.com/office/drawing/2014/main" id="{8DDCE7BE-7272-60C4-656F-5B9032A33F97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object 51">
              <a:extLst>
                <a:ext uri="{FF2B5EF4-FFF2-40B4-BE49-F238E27FC236}">
                  <a16:creationId xmlns:a16="http://schemas.microsoft.com/office/drawing/2014/main" id="{D71164BA-2733-A5FD-9A10-C963F3FF99EA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object 48">
            <a:extLst>
              <a:ext uri="{FF2B5EF4-FFF2-40B4-BE49-F238E27FC236}">
                <a16:creationId xmlns:a16="http://schemas.microsoft.com/office/drawing/2014/main" id="{22EA150A-8B22-DF8E-F137-0BE5DC9CF367}"/>
              </a:ext>
            </a:extLst>
          </p:cNvPr>
          <p:cNvGrpSpPr/>
          <p:nvPr/>
        </p:nvGrpSpPr>
        <p:grpSpPr>
          <a:xfrm>
            <a:off x="9312969" y="2527024"/>
            <a:ext cx="2516678" cy="1644926"/>
            <a:chOff x="9496043" y="1478280"/>
            <a:chExt cx="1894839" cy="1143000"/>
          </a:xfrm>
        </p:grpSpPr>
        <p:sp>
          <p:nvSpPr>
            <p:cNvPr id="61" name="object 49">
              <a:extLst>
                <a:ext uri="{FF2B5EF4-FFF2-40B4-BE49-F238E27FC236}">
                  <a16:creationId xmlns:a16="http://schemas.microsoft.com/office/drawing/2014/main" id="{AFC2618A-3750-8231-7E28-592F92E16F40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object 50">
              <a:extLst>
                <a:ext uri="{FF2B5EF4-FFF2-40B4-BE49-F238E27FC236}">
                  <a16:creationId xmlns:a16="http://schemas.microsoft.com/office/drawing/2014/main" id="{587046FF-9D34-AC66-E3AD-4C38B5B93090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object 51">
              <a:extLst>
                <a:ext uri="{FF2B5EF4-FFF2-40B4-BE49-F238E27FC236}">
                  <a16:creationId xmlns:a16="http://schemas.microsoft.com/office/drawing/2014/main" id="{7D285251-63BE-FBD4-C388-6D96F8641B31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object 12">
            <a:extLst>
              <a:ext uri="{FF2B5EF4-FFF2-40B4-BE49-F238E27FC236}">
                <a16:creationId xmlns:a16="http://schemas.microsoft.com/office/drawing/2014/main" id="{BACCEDA1-D654-C812-9B7B-A49F7FB8396E}"/>
              </a:ext>
            </a:extLst>
          </p:cNvPr>
          <p:cNvSpPr txBox="1"/>
          <p:nvPr/>
        </p:nvSpPr>
        <p:spPr>
          <a:xfrm>
            <a:off x="6820453" y="2793215"/>
            <a:ext cx="2061782" cy="105990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 algn="ctr">
              <a:spcBef>
                <a:spcPts val="285"/>
              </a:spcBef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</a:p>
          <a:p>
            <a:pPr marL="479425" marR="5080" indent="-466725" algn="ctr">
              <a:spcBef>
                <a:spcPts val="285"/>
              </a:spcBef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bject 12">
            <a:extLst>
              <a:ext uri="{FF2B5EF4-FFF2-40B4-BE49-F238E27FC236}">
                <a16:creationId xmlns:a16="http://schemas.microsoft.com/office/drawing/2014/main" id="{A506458B-3727-5A91-1CFC-9B712856F448}"/>
              </a:ext>
            </a:extLst>
          </p:cNvPr>
          <p:cNvSpPr txBox="1"/>
          <p:nvPr/>
        </p:nvSpPr>
        <p:spPr>
          <a:xfrm>
            <a:off x="9487453" y="2793215"/>
            <a:ext cx="2061782" cy="15908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 algn="ctr">
              <a:spcBef>
                <a:spcPts val="285"/>
              </a:spcBef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</a:p>
          <a:p>
            <a:pPr marL="479425" marR="5080" indent="-466725" algn="ctr">
              <a:spcBef>
                <a:spcPts val="285"/>
              </a:spcBef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</a:p>
          <a:p>
            <a:pPr marL="479425" marR="5080" indent="-466725" algn="ctr">
              <a:spcBef>
                <a:spcPts val="285"/>
              </a:spcBef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6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object 7">
            <a:extLst>
              <a:ext uri="{FF2B5EF4-FFF2-40B4-BE49-F238E27FC236}">
                <a16:creationId xmlns:a16="http://schemas.microsoft.com/office/drawing/2014/main" id="{195514CD-9FAD-63DF-0300-8B12D4C3452D}"/>
              </a:ext>
            </a:extLst>
          </p:cNvPr>
          <p:cNvGrpSpPr/>
          <p:nvPr/>
        </p:nvGrpSpPr>
        <p:grpSpPr>
          <a:xfrm>
            <a:off x="7219842" y="591663"/>
            <a:ext cx="1851660" cy="1607820"/>
            <a:chOff x="4782311" y="1478280"/>
            <a:chExt cx="1851660" cy="1607820"/>
          </a:xfrm>
        </p:grpSpPr>
        <p:sp>
          <p:nvSpPr>
            <p:cNvPr id="60" name="object 8">
              <a:extLst>
                <a:ext uri="{FF2B5EF4-FFF2-40B4-BE49-F238E27FC236}">
                  <a16:creationId xmlns:a16="http://schemas.microsoft.com/office/drawing/2014/main" id="{C78E115D-763D-1790-FFF1-944E21EAB0BB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object 9">
              <a:extLst>
                <a:ext uri="{FF2B5EF4-FFF2-40B4-BE49-F238E27FC236}">
                  <a16:creationId xmlns:a16="http://schemas.microsoft.com/office/drawing/2014/main" id="{BC05F599-A6C8-8036-9DCE-799BC97D8F62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object 10">
              <a:extLst>
                <a:ext uri="{FF2B5EF4-FFF2-40B4-BE49-F238E27FC236}">
                  <a16:creationId xmlns:a16="http://schemas.microsoft.com/office/drawing/2014/main" id="{333115CA-36FD-278B-45C2-AF6DE306F7B0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object 11">
              <a:extLst>
                <a:ext uri="{FF2B5EF4-FFF2-40B4-BE49-F238E27FC236}">
                  <a16:creationId xmlns:a16="http://schemas.microsoft.com/office/drawing/2014/main" id="{71834B7D-2A19-97DA-44F1-2E7F13198F0A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" name="object 7">
            <a:extLst>
              <a:ext uri="{FF2B5EF4-FFF2-40B4-BE49-F238E27FC236}">
                <a16:creationId xmlns:a16="http://schemas.microsoft.com/office/drawing/2014/main" id="{F5900446-DC25-02EF-DE31-1FB86E4C6E6D}"/>
              </a:ext>
            </a:extLst>
          </p:cNvPr>
          <p:cNvGrpSpPr/>
          <p:nvPr/>
        </p:nvGrpSpPr>
        <p:grpSpPr>
          <a:xfrm>
            <a:off x="7241178" y="2060498"/>
            <a:ext cx="1851660" cy="1607820"/>
            <a:chOff x="4782311" y="1478280"/>
            <a:chExt cx="1851660" cy="1607820"/>
          </a:xfrm>
        </p:grpSpPr>
        <p:sp>
          <p:nvSpPr>
            <p:cNvPr id="67" name="object 8">
              <a:extLst>
                <a:ext uri="{FF2B5EF4-FFF2-40B4-BE49-F238E27FC236}">
                  <a16:creationId xmlns:a16="http://schemas.microsoft.com/office/drawing/2014/main" id="{62939A69-B455-8E2E-F4B6-D93CF634D626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372EAB2B-2070-483B-7137-B5637CB13D60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object 10">
              <a:extLst>
                <a:ext uri="{FF2B5EF4-FFF2-40B4-BE49-F238E27FC236}">
                  <a16:creationId xmlns:a16="http://schemas.microsoft.com/office/drawing/2014/main" id="{986407A9-C9E5-10F1-8FA2-723D750D29D4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object 11">
              <a:extLst>
                <a:ext uri="{FF2B5EF4-FFF2-40B4-BE49-F238E27FC236}">
                  <a16:creationId xmlns:a16="http://schemas.microsoft.com/office/drawing/2014/main" id="{5EF6BB55-D91B-BF39-C189-251356A22E72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object 7">
            <a:extLst>
              <a:ext uri="{FF2B5EF4-FFF2-40B4-BE49-F238E27FC236}">
                <a16:creationId xmlns:a16="http://schemas.microsoft.com/office/drawing/2014/main" id="{1961BDE1-0B36-41DE-1B5C-FF77A0929DEF}"/>
              </a:ext>
            </a:extLst>
          </p:cNvPr>
          <p:cNvGrpSpPr/>
          <p:nvPr/>
        </p:nvGrpSpPr>
        <p:grpSpPr>
          <a:xfrm>
            <a:off x="7262514" y="3530799"/>
            <a:ext cx="1851660" cy="1607820"/>
            <a:chOff x="4782311" y="1478280"/>
            <a:chExt cx="1851660" cy="1607820"/>
          </a:xfrm>
        </p:grpSpPr>
        <p:sp>
          <p:nvSpPr>
            <p:cNvPr id="77" name="object 8">
              <a:extLst>
                <a:ext uri="{FF2B5EF4-FFF2-40B4-BE49-F238E27FC236}">
                  <a16:creationId xmlns:a16="http://schemas.microsoft.com/office/drawing/2014/main" id="{1FD1F7AE-936F-B60D-097B-695543EC7AEB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object 9">
              <a:extLst>
                <a:ext uri="{FF2B5EF4-FFF2-40B4-BE49-F238E27FC236}">
                  <a16:creationId xmlns:a16="http://schemas.microsoft.com/office/drawing/2014/main" id="{A4442ACD-6274-9EB4-73DF-E3217CF666E5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object 10">
              <a:extLst>
                <a:ext uri="{FF2B5EF4-FFF2-40B4-BE49-F238E27FC236}">
                  <a16:creationId xmlns:a16="http://schemas.microsoft.com/office/drawing/2014/main" id="{F3A1E9DD-9C41-34D5-03FD-DB2007DCD432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object 11">
              <a:extLst>
                <a:ext uri="{FF2B5EF4-FFF2-40B4-BE49-F238E27FC236}">
                  <a16:creationId xmlns:a16="http://schemas.microsoft.com/office/drawing/2014/main" id="{C47D1406-B9BC-4188-4433-4A3036E1C314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object 20">
            <a:extLst>
              <a:ext uri="{FF2B5EF4-FFF2-40B4-BE49-F238E27FC236}">
                <a16:creationId xmlns:a16="http://schemas.microsoft.com/office/drawing/2014/main" id="{E1768650-8929-728F-D850-C9C48E0174FD}"/>
              </a:ext>
            </a:extLst>
          </p:cNvPr>
          <p:cNvGrpSpPr/>
          <p:nvPr/>
        </p:nvGrpSpPr>
        <p:grpSpPr>
          <a:xfrm>
            <a:off x="7262514" y="5001100"/>
            <a:ext cx="2790825" cy="1141730"/>
            <a:chOff x="4782311" y="4137659"/>
            <a:chExt cx="2790825" cy="1141730"/>
          </a:xfrm>
        </p:grpSpPr>
        <p:sp>
          <p:nvSpPr>
            <p:cNvPr id="82" name="object 21">
              <a:extLst>
                <a:ext uri="{FF2B5EF4-FFF2-40B4-BE49-F238E27FC236}">
                  <a16:creationId xmlns:a16="http://schemas.microsoft.com/office/drawing/2014/main" id="{08E62572-DD3E-9440-45C2-E83F4DE26644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bject 22">
              <a:extLst>
                <a:ext uri="{FF2B5EF4-FFF2-40B4-BE49-F238E27FC236}">
                  <a16:creationId xmlns:a16="http://schemas.microsoft.com/office/drawing/2014/main" id="{74CA8ED5-D5BF-773C-9DF1-7F6402A4F62A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bject 23">
              <a:extLst>
                <a:ext uri="{FF2B5EF4-FFF2-40B4-BE49-F238E27FC236}">
                  <a16:creationId xmlns:a16="http://schemas.microsoft.com/office/drawing/2014/main" id="{39BEFF0C-78F7-84BE-7191-92B8BE9BF0CD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object 24">
              <a:extLst>
                <a:ext uri="{FF2B5EF4-FFF2-40B4-BE49-F238E27FC236}">
                  <a16:creationId xmlns:a16="http://schemas.microsoft.com/office/drawing/2014/main" id="{61B9BC66-46CC-9309-1FFC-75F83AB6FA24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object 25">
              <a:extLst>
                <a:ext uri="{FF2B5EF4-FFF2-40B4-BE49-F238E27FC236}">
                  <a16:creationId xmlns:a16="http://schemas.microsoft.com/office/drawing/2014/main" id="{AF2480F4-A574-A830-55D1-E38E4479277A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" name="object 27">
            <a:extLst>
              <a:ext uri="{FF2B5EF4-FFF2-40B4-BE49-F238E27FC236}">
                <a16:creationId xmlns:a16="http://schemas.microsoft.com/office/drawing/2014/main" id="{2F41B179-66B0-7C75-6F48-5D4D17AA71E6}"/>
              </a:ext>
            </a:extLst>
          </p:cNvPr>
          <p:cNvGrpSpPr/>
          <p:nvPr/>
        </p:nvGrpSpPr>
        <p:grpSpPr>
          <a:xfrm>
            <a:off x="9457330" y="3919758"/>
            <a:ext cx="1859280" cy="2205355"/>
            <a:chOff x="7139940" y="3073907"/>
            <a:chExt cx="1859280" cy="2205355"/>
          </a:xfrm>
        </p:grpSpPr>
        <p:sp>
          <p:nvSpPr>
            <p:cNvPr id="88" name="object 28">
              <a:extLst>
                <a:ext uri="{FF2B5EF4-FFF2-40B4-BE49-F238E27FC236}">
                  <a16:creationId xmlns:a16="http://schemas.microsoft.com/office/drawing/2014/main" id="{14BF27A3-F647-4408-379A-31315E9A3067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object 29">
              <a:extLst>
                <a:ext uri="{FF2B5EF4-FFF2-40B4-BE49-F238E27FC236}">
                  <a16:creationId xmlns:a16="http://schemas.microsoft.com/office/drawing/2014/main" id="{A3EE1849-7DE9-0C5E-5AC0-B71FD1C7D7AA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bject 30">
              <a:extLst>
                <a:ext uri="{FF2B5EF4-FFF2-40B4-BE49-F238E27FC236}">
                  <a16:creationId xmlns:a16="http://schemas.microsoft.com/office/drawing/2014/main" id="{0A03BFB4-B587-43E9-B18A-CA432E5F043F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object 31">
              <a:extLst>
                <a:ext uri="{FF2B5EF4-FFF2-40B4-BE49-F238E27FC236}">
                  <a16:creationId xmlns:a16="http://schemas.microsoft.com/office/drawing/2014/main" id="{F2652927-0FC4-A184-4E84-A2E71AEFB370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object 32">
              <a:extLst>
                <a:ext uri="{FF2B5EF4-FFF2-40B4-BE49-F238E27FC236}">
                  <a16:creationId xmlns:a16="http://schemas.microsoft.com/office/drawing/2014/main" id="{7C95A10B-BA8E-8FA5-69F3-4B6B7AE38833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object 34">
            <a:extLst>
              <a:ext uri="{FF2B5EF4-FFF2-40B4-BE49-F238E27FC236}">
                <a16:creationId xmlns:a16="http://schemas.microsoft.com/office/drawing/2014/main" id="{4D9A847B-8C60-BD71-6E1F-230F93AB55D0}"/>
              </a:ext>
            </a:extLst>
          </p:cNvPr>
          <p:cNvGrpSpPr/>
          <p:nvPr/>
        </p:nvGrpSpPr>
        <p:grpSpPr>
          <a:xfrm>
            <a:off x="9455059" y="2466967"/>
            <a:ext cx="1868805" cy="2205355"/>
            <a:chOff x="7139940" y="1744979"/>
            <a:chExt cx="1868805" cy="2205355"/>
          </a:xfrm>
        </p:grpSpPr>
        <p:sp>
          <p:nvSpPr>
            <p:cNvPr id="94" name="object 35">
              <a:extLst>
                <a:ext uri="{FF2B5EF4-FFF2-40B4-BE49-F238E27FC236}">
                  <a16:creationId xmlns:a16="http://schemas.microsoft.com/office/drawing/2014/main" id="{5A03D1C3-B0C8-A246-B551-52C305D8CD23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object 36">
              <a:extLst>
                <a:ext uri="{FF2B5EF4-FFF2-40B4-BE49-F238E27FC236}">
                  <a16:creationId xmlns:a16="http://schemas.microsoft.com/office/drawing/2014/main" id="{04A2E4D2-E523-2263-5A0B-A2641687CA84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object 37">
              <a:extLst>
                <a:ext uri="{FF2B5EF4-FFF2-40B4-BE49-F238E27FC236}">
                  <a16:creationId xmlns:a16="http://schemas.microsoft.com/office/drawing/2014/main" id="{28B131EA-CD05-E601-90EF-59ABFFEFD288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object 38">
              <a:extLst>
                <a:ext uri="{FF2B5EF4-FFF2-40B4-BE49-F238E27FC236}">
                  <a16:creationId xmlns:a16="http://schemas.microsoft.com/office/drawing/2014/main" id="{19061111-0D07-0640-8C03-7BBDECAD2659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object 39">
              <a:extLst>
                <a:ext uri="{FF2B5EF4-FFF2-40B4-BE49-F238E27FC236}">
                  <a16:creationId xmlns:a16="http://schemas.microsoft.com/office/drawing/2014/main" id="{FDD4E036-7E2F-1766-D7AB-E84558D9AA43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object 48">
            <a:extLst>
              <a:ext uri="{FF2B5EF4-FFF2-40B4-BE49-F238E27FC236}">
                <a16:creationId xmlns:a16="http://schemas.microsoft.com/office/drawing/2014/main" id="{B101823E-541D-EEF2-25EC-4FDB6E20A3BA}"/>
              </a:ext>
            </a:extLst>
          </p:cNvPr>
          <p:cNvGrpSpPr/>
          <p:nvPr/>
        </p:nvGrpSpPr>
        <p:grpSpPr>
          <a:xfrm>
            <a:off x="9490858" y="2055217"/>
            <a:ext cx="1894839" cy="1143000"/>
            <a:chOff x="9496043" y="1478280"/>
            <a:chExt cx="1894839" cy="1143000"/>
          </a:xfrm>
        </p:grpSpPr>
        <p:sp>
          <p:nvSpPr>
            <p:cNvPr id="106" name="object 49">
              <a:extLst>
                <a:ext uri="{FF2B5EF4-FFF2-40B4-BE49-F238E27FC236}">
                  <a16:creationId xmlns:a16="http://schemas.microsoft.com/office/drawing/2014/main" id="{99E76F49-A7D7-3A04-6EE0-71F5C92E6E39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object 50">
              <a:extLst>
                <a:ext uri="{FF2B5EF4-FFF2-40B4-BE49-F238E27FC236}">
                  <a16:creationId xmlns:a16="http://schemas.microsoft.com/office/drawing/2014/main" id="{6765AC0C-A900-0AD5-FA76-45F68A68260F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object 51">
              <a:extLst>
                <a:ext uri="{FF2B5EF4-FFF2-40B4-BE49-F238E27FC236}">
                  <a16:creationId xmlns:a16="http://schemas.microsoft.com/office/drawing/2014/main" id="{594BE7A9-9C12-ACF1-0B92-6F8FA4F2B589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9" name="object 12">
            <a:extLst>
              <a:ext uri="{FF2B5EF4-FFF2-40B4-BE49-F238E27FC236}">
                <a16:creationId xmlns:a16="http://schemas.microsoft.com/office/drawing/2014/main" id="{82BF78F0-F64B-8C5E-6302-17F5A463119D}"/>
              </a:ext>
            </a:extLst>
          </p:cNvPr>
          <p:cNvSpPr txBox="1"/>
          <p:nvPr/>
        </p:nvSpPr>
        <p:spPr>
          <a:xfrm>
            <a:off x="7463808" y="874815"/>
            <a:ext cx="1327150" cy="48538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 algn="ctr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en-US" sz="1500" spc="-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9425" marR="5080" indent="-466725" algn="ctr">
              <a:lnSpc>
                <a:spcPts val="1639"/>
              </a:lnSpc>
              <a:spcBef>
                <a:spcPts val="285"/>
              </a:spcBef>
            </a:pPr>
            <a:r>
              <a:rPr sz="15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APIs)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object 19">
            <a:extLst>
              <a:ext uri="{FF2B5EF4-FFF2-40B4-BE49-F238E27FC236}">
                <a16:creationId xmlns:a16="http://schemas.microsoft.com/office/drawing/2014/main" id="{E7DB8D2B-47B4-59B7-76D6-E81DDC996492}"/>
              </a:ext>
            </a:extLst>
          </p:cNvPr>
          <p:cNvSpPr txBox="1"/>
          <p:nvPr/>
        </p:nvSpPr>
        <p:spPr>
          <a:xfrm>
            <a:off x="7476463" y="2177130"/>
            <a:ext cx="1332865" cy="824841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.JSON </a:t>
            </a:r>
            <a:r>
              <a:rPr sz="14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</a:t>
            </a:r>
            <a:r>
              <a:rPr sz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Lists(Launch</a:t>
            </a:r>
            <a:r>
              <a:rPr sz="1400" spc="-1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  </a:t>
            </a:r>
            <a:r>
              <a:rPr sz="14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sz="14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Version,  </a:t>
            </a:r>
            <a:r>
              <a:rPr sz="1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14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bject 26">
            <a:extLst>
              <a:ext uri="{FF2B5EF4-FFF2-40B4-BE49-F238E27FC236}">
                <a16:creationId xmlns:a16="http://schemas.microsoft.com/office/drawing/2014/main" id="{7ADCDB0F-703F-E1C4-5F60-464DA6A94664}"/>
              </a:ext>
            </a:extLst>
          </p:cNvPr>
          <p:cNvSpPr txBox="1"/>
          <p:nvPr/>
        </p:nvSpPr>
        <p:spPr>
          <a:xfrm>
            <a:off x="7447188" y="3744883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object 33">
            <a:extLst>
              <a:ext uri="{FF2B5EF4-FFF2-40B4-BE49-F238E27FC236}">
                <a16:creationId xmlns:a16="http://schemas.microsoft.com/office/drawing/2014/main" id="{85110C66-B227-4465-A1EE-8C5A934B4E57}"/>
              </a:ext>
            </a:extLst>
          </p:cNvPr>
          <p:cNvSpPr txBox="1"/>
          <p:nvPr/>
        </p:nvSpPr>
        <p:spPr>
          <a:xfrm>
            <a:off x="7423485" y="5325902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object 40">
            <a:extLst>
              <a:ext uri="{FF2B5EF4-FFF2-40B4-BE49-F238E27FC236}">
                <a16:creationId xmlns:a16="http://schemas.microsoft.com/office/drawing/2014/main" id="{674AE51D-598C-257C-497C-553EAA00E765}"/>
              </a:ext>
            </a:extLst>
          </p:cNvPr>
          <p:cNvSpPr txBox="1"/>
          <p:nvPr/>
        </p:nvSpPr>
        <p:spPr>
          <a:xfrm>
            <a:off x="9616156" y="5336093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Cast </a:t>
            </a:r>
            <a:r>
              <a:rPr sz="1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object 52">
            <a:extLst>
              <a:ext uri="{FF2B5EF4-FFF2-40B4-BE49-F238E27FC236}">
                <a16:creationId xmlns:a16="http://schemas.microsoft.com/office/drawing/2014/main" id="{E0DB64B6-3079-FA4B-2399-4AD501A67CA9}"/>
              </a:ext>
            </a:extLst>
          </p:cNvPr>
          <p:cNvSpPr txBox="1"/>
          <p:nvPr/>
        </p:nvSpPr>
        <p:spPr>
          <a:xfrm>
            <a:off x="9592978" y="2273815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object 52">
            <a:extLst>
              <a:ext uri="{FF2B5EF4-FFF2-40B4-BE49-F238E27FC236}">
                <a16:creationId xmlns:a16="http://schemas.microsoft.com/office/drawing/2014/main" id="{1129C1A1-BAE3-3B03-9091-D072E49A217F}"/>
              </a:ext>
            </a:extLst>
          </p:cNvPr>
          <p:cNvSpPr txBox="1"/>
          <p:nvPr/>
        </p:nvSpPr>
        <p:spPr>
          <a:xfrm>
            <a:off x="9628780" y="3741366"/>
            <a:ext cx="1539240" cy="66351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data to only include falcon 9 launches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335573-E2EC-65FA-C0A2-9AD302F55458}"/>
              </a:ext>
            </a:extLst>
          </p:cNvPr>
          <p:cNvSpPr txBox="1"/>
          <p:nvPr/>
        </p:nvSpPr>
        <p:spPr>
          <a:xfrm>
            <a:off x="230778" y="1652808"/>
            <a:ext cx="6097656" cy="308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X API Flowchart:</a:t>
            </a: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Request -&gt; .JSON -&gt; .JSON Normalize -&gt; Dict. -&gt; to </a:t>
            </a:r>
            <a:r>
              <a:rPr lang="en-US" spc="-5" dirty="0" err="1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-&gt;filter -&gt; address missing values</a:t>
            </a: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endParaRPr lang="en-US" sz="1800" dirty="0">
              <a:solidFill>
                <a:schemeClr val="bg1"/>
              </a:solidFill>
              <a:uFill>
                <a:solidFill>
                  <a:srgbClr val="40404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1800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Space X API </a:t>
            </a:r>
            <a:r>
              <a:rPr lang="en-US" sz="1800" spc="-2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800" spc="-9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endParaRPr lang="en-US" dirty="0">
              <a:solidFill>
                <a:schemeClr val="bg1"/>
              </a:solidFill>
              <a:uFill>
                <a:solidFill>
                  <a:srgbClr val="40404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3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sz="18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Date, </a:t>
            </a:r>
            <a:r>
              <a:rPr lang="en-US" sz="1800" spc="-2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BoosterVersion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2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Orbit, </a:t>
            </a:r>
            <a:r>
              <a:rPr lang="en-US" sz="1800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Flights,</a:t>
            </a:r>
            <a:r>
              <a:rPr lang="en-US" sz="1800" spc="5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GridFins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Reused, Legs, </a:t>
            </a:r>
            <a:r>
              <a:rPr lang="en-US" sz="1800" spc="-1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LandingPad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Block, </a:t>
            </a:r>
            <a:r>
              <a:rPr lang="en-US" sz="1800" spc="-1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ReusedCount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Serial, Longitude,</a:t>
            </a:r>
            <a:r>
              <a:rPr lang="en-US" sz="1800" spc="-22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endParaRPr lang="en-US" sz="1800" spc="-1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57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38A890-9AE5-BDE7-82D7-F5AB6077750A}"/>
              </a:ext>
            </a:extLst>
          </p:cNvPr>
          <p:cNvSpPr txBox="1"/>
          <p:nvPr/>
        </p:nvSpPr>
        <p:spPr>
          <a:xfrm>
            <a:off x="1660124" y="165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330D11-3CD1-D6B4-D4A5-DD29EE5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63559"/>
            <a:ext cx="4068064" cy="8048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- Web scraping</a:t>
            </a:r>
          </a:p>
        </p:txBody>
      </p:sp>
      <p:grpSp>
        <p:nvGrpSpPr>
          <p:cNvPr id="2" name="object 6">
            <a:extLst>
              <a:ext uri="{FF2B5EF4-FFF2-40B4-BE49-F238E27FC236}">
                <a16:creationId xmlns:a16="http://schemas.microsoft.com/office/drawing/2014/main" id="{910A596E-ED30-2983-A738-6530253336E1}"/>
              </a:ext>
            </a:extLst>
          </p:cNvPr>
          <p:cNvGrpSpPr/>
          <p:nvPr/>
        </p:nvGrpSpPr>
        <p:grpSpPr>
          <a:xfrm>
            <a:off x="6258562" y="743048"/>
            <a:ext cx="2621280" cy="2318385"/>
            <a:chOff x="5111496" y="713231"/>
            <a:chExt cx="2621280" cy="2318385"/>
          </a:xfrm>
        </p:grpSpPr>
        <p:sp>
          <p:nvSpPr>
            <p:cNvPr id="4" name="object 7">
              <a:extLst>
                <a:ext uri="{FF2B5EF4-FFF2-40B4-BE49-F238E27FC236}">
                  <a16:creationId xmlns:a16="http://schemas.microsoft.com/office/drawing/2014/main" id="{372E16E4-6EB1-E7BC-0CC9-12F5D552025F}"/>
                </a:ext>
              </a:extLst>
            </p:cNvPr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F677AE29-E7B5-E7EF-32A6-E871834C4A18}"/>
                </a:ext>
              </a:extLst>
            </p:cNvPr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8DD7BB13-48AA-CDD4-3A39-CF7A54E4973C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14A0915D-2BC3-6FBB-25F3-D185B0CBBE03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B8ADC1D8-B693-E505-D4CF-1BA4A7AD5B01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F7835B66-6F08-9724-EF49-5E910DF82463}"/>
              </a:ext>
            </a:extLst>
          </p:cNvPr>
          <p:cNvSpPr txBox="1"/>
          <p:nvPr/>
        </p:nvSpPr>
        <p:spPr>
          <a:xfrm>
            <a:off x="6461635" y="1133954"/>
            <a:ext cx="2121535" cy="63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0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sz="2000" spc="-1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" algn="ctr">
              <a:lnSpc>
                <a:spcPts val="2520"/>
              </a:lnSpc>
            </a:pPr>
            <a:r>
              <a:rPr sz="20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object 13">
            <a:extLst>
              <a:ext uri="{FF2B5EF4-FFF2-40B4-BE49-F238E27FC236}">
                <a16:creationId xmlns:a16="http://schemas.microsoft.com/office/drawing/2014/main" id="{243920C3-BDE9-4456-E01D-F4760E4BB18B}"/>
              </a:ext>
            </a:extLst>
          </p:cNvPr>
          <p:cNvGrpSpPr/>
          <p:nvPr/>
        </p:nvGrpSpPr>
        <p:grpSpPr>
          <a:xfrm>
            <a:off x="6258562" y="2619093"/>
            <a:ext cx="2580640" cy="2318385"/>
            <a:chOff x="5111496" y="2589276"/>
            <a:chExt cx="2580640" cy="2318385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F17421B2-DCF0-FD90-4004-5FB49065C38A}"/>
                </a:ext>
              </a:extLst>
            </p:cNvPr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90453147-96A6-E7C6-78EC-8E9E9BEA6D7F}"/>
                </a:ext>
              </a:extLst>
            </p:cNvPr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FE0EDB86-9CD9-DB35-A65E-35CCE62D7FBC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B04B47B9-AFB9-5314-A8C1-FB0CECADFA35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07DF242F-38D8-CC24-1534-20BB2CC3AE8B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bject 19">
            <a:extLst>
              <a:ext uri="{FF2B5EF4-FFF2-40B4-BE49-F238E27FC236}">
                <a16:creationId xmlns:a16="http://schemas.microsoft.com/office/drawing/2014/main" id="{B5EA5A02-D189-250E-3499-49B14C29EFA8}"/>
              </a:ext>
            </a:extLst>
          </p:cNvPr>
          <p:cNvSpPr txBox="1"/>
          <p:nvPr/>
        </p:nvSpPr>
        <p:spPr>
          <a:xfrm>
            <a:off x="6661660" y="3010506"/>
            <a:ext cx="1709420" cy="63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0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520"/>
              </a:lnSpc>
            </a:pPr>
            <a:r>
              <a:rPr sz="20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html5lib</a:t>
            </a:r>
            <a:r>
              <a:rPr sz="20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Parser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object 20">
            <a:extLst>
              <a:ext uri="{FF2B5EF4-FFF2-40B4-BE49-F238E27FC236}">
                <a16:creationId xmlns:a16="http://schemas.microsoft.com/office/drawing/2014/main" id="{D64BCFB4-3700-418E-D285-7A8E399DD06E}"/>
              </a:ext>
            </a:extLst>
          </p:cNvPr>
          <p:cNvGrpSpPr/>
          <p:nvPr/>
        </p:nvGrpSpPr>
        <p:grpSpPr>
          <a:xfrm>
            <a:off x="6258562" y="4495137"/>
            <a:ext cx="3906520" cy="1580515"/>
            <a:chOff x="5111496" y="4465320"/>
            <a:chExt cx="3906520" cy="1580515"/>
          </a:xfrm>
        </p:grpSpPr>
        <p:sp>
          <p:nvSpPr>
            <p:cNvPr id="20" name="object 21">
              <a:extLst>
                <a:ext uri="{FF2B5EF4-FFF2-40B4-BE49-F238E27FC236}">
                  <a16:creationId xmlns:a16="http://schemas.microsoft.com/office/drawing/2014/main" id="{A34C3AB3-BE39-7A0D-5798-7463C419EB07}"/>
                </a:ext>
              </a:extLst>
            </p:cNvPr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bject 22">
              <a:extLst>
                <a:ext uri="{FF2B5EF4-FFF2-40B4-BE49-F238E27FC236}">
                  <a16:creationId xmlns:a16="http://schemas.microsoft.com/office/drawing/2014/main" id="{82C33A4B-2C9A-355A-E84B-8ADA1D027047}"/>
                </a:ext>
              </a:extLst>
            </p:cNvPr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object 23">
              <a:extLst>
                <a:ext uri="{FF2B5EF4-FFF2-40B4-BE49-F238E27FC236}">
                  <a16:creationId xmlns:a16="http://schemas.microsoft.com/office/drawing/2014/main" id="{5B65D333-4911-3808-F044-3FDCDF998BCD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id="{9C20DF72-D8D3-14B3-E338-02E9C84046CA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bject 25">
              <a:extLst>
                <a:ext uri="{FF2B5EF4-FFF2-40B4-BE49-F238E27FC236}">
                  <a16:creationId xmlns:a16="http://schemas.microsoft.com/office/drawing/2014/main" id="{58743733-C64D-B89D-3291-06EABDF7FFA6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object 26">
            <a:extLst>
              <a:ext uri="{FF2B5EF4-FFF2-40B4-BE49-F238E27FC236}">
                <a16:creationId xmlns:a16="http://schemas.microsoft.com/office/drawing/2014/main" id="{89B86E31-F7D3-D9BC-E4A5-26337C027EB3}"/>
              </a:ext>
            </a:extLst>
          </p:cNvPr>
          <p:cNvSpPr txBox="1"/>
          <p:nvPr/>
        </p:nvSpPr>
        <p:spPr>
          <a:xfrm>
            <a:off x="6617082" y="4884138"/>
            <a:ext cx="1802130" cy="66043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0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 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sz="2000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object 27">
            <a:extLst>
              <a:ext uri="{FF2B5EF4-FFF2-40B4-BE49-F238E27FC236}">
                <a16:creationId xmlns:a16="http://schemas.microsoft.com/office/drawing/2014/main" id="{B64D6BA1-CEC9-F581-7F96-90DBDAFA54B0}"/>
              </a:ext>
            </a:extLst>
          </p:cNvPr>
          <p:cNvGrpSpPr/>
          <p:nvPr/>
        </p:nvGrpSpPr>
        <p:grpSpPr>
          <a:xfrm>
            <a:off x="9585454" y="2995521"/>
            <a:ext cx="2580640" cy="3080385"/>
            <a:chOff x="8438388" y="2965704"/>
            <a:chExt cx="2580640" cy="3080385"/>
          </a:xfrm>
        </p:grpSpPr>
        <p:sp>
          <p:nvSpPr>
            <p:cNvPr id="27" name="object 28">
              <a:extLst>
                <a:ext uri="{FF2B5EF4-FFF2-40B4-BE49-F238E27FC236}">
                  <a16:creationId xmlns:a16="http://schemas.microsoft.com/office/drawing/2014/main" id="{B3BE923A-E2F6-FDA3-8FE7-F0AFC5EE9DDB}"/>
                </a:ext>
              </a:extLst>
            </p:cNvPr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bject 29">
              <a:extLst>
                <a:ext uri="{FF2B5EF4-FFF2-40B4-BE49-F238E27FC236}">
                  <a16:creationId xmlns:a16="http://schemas.microsoft.com/office/drawing/2014/main" id="{788144AE-56F1-1DF0-0A16-555B9ACAAC46}"/>
                </a:ext>
              </a:extLst>
            </p:cNvPr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bject 30">
              <a:extLst>
                <a:ext uri="{FF2B5EF4-FFF2-40B4-BE49-F238E27FC236}">
                  <a16:creationId xmlns:a16="http://schemas.microsoft.com/office/drawing/2014/main" id="{3F3B0972-520D-A1B7-31BE-5C15A010CA94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object 31">
              <a:extLst>
                <a:ext uri="{FF2B5EF4-FFF2-40B4-BE49-F238E27FC236}">
                  <a16:creationId xmlns:a16="http://schemas.microsoft.com/office/drawing/2014/main" id="{7B5A0468-51E5-EA7C-0B32-740B313178B6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bject 32">
              <a:extLst>
                <a:ext uri="{FF2B5EF4-FFF2-40B4-BE49-F238E27FC236}">
                  <a16:creationId xmlns:a16="http://schemas.microsoft.com/office/drawing/2014/main" id="{99FE9478-1156-75B7-FC2A-037ACFAF30FE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object 33">
            <a:extLst>
              <a:ext uri="{FF2B5EF4-FFF2-40B4-BE49-F238E27FC236}">
                <a16:creationId xmlns:a16="http://schemas.microsoft.com/office/drawing/2014/main" id="{7CEF22F4-8E3A-0710-FDB0-F9EAB8CC0C15}"/>
              </a:ext>
            </a:extLst>
          </p:cNvPr>
          <p:cNvSpPr txBox="1"/>
          <p:nvPr/>
        </p:nvSpPr>
        <p:spPr>
          <a:xfrm>
            <a:off x="9874506" y="5037807"/>
            <a:ext cx="194373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sz="2000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object 34">
            <a:extLst>
              <a:ext uri="{FF2B5EF4-FFF2-40B4-BE49-F238E27FC236}">
                <a16:creationId xmlns:a16="http://schemas.microsoft.com/office/drawing/2014/main" id="{D52A1012-2B48-006B-B0A7-238878570B15}"/>
              </a:ext>
            </a:extLst>
          </p:cNvPr>
          <p:cNvGrpSpPr/>
          <p:nvPr/>
        </p:nvGrpSpPr>
        <p:grpSpPr>
          <a:xfrm>
            <a:off x="9585454" y="1119477"/>
            <a:ext cx="2580640" cy="3112135"/>
            <a:chOff x="8438388" y="1089660"/>
            <a:chExt cx="2580640" cy="3112135"/>
          </a:xfrm>
        </p:grpSpPr>
        <p:sp>
          <p:nvSpPr>
            <p:cNvPr id="34" name="object 35">
              <a:extLst>
                <a:ext uri="{FF2B5EF4-FFF2-40B4-BE49-F238E27FC236}">
                  <a16:creationId xmlns:a16="http://schemas.microsoft.com/office/drawing/2014/main" id="{0C356550-7C3C-13EB-F63B-F89C252AF98C}"/>
                </a:ext>
              </a:extLst>
            </p:cNvPr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bject 36">
              <a:extLst>
                <a:ext uri="{FF2B5EF4-FFF2-40B4-BE49-F238E27FC236}">
                  <a16:creationId xmlns:a16="http://schemas.microsoft.com/office/drawing/2014/main" id="{FA85D200-A5FE-4C45-CCF9-3451FD75FD68}"/>
                </a:ext>
              </a:extLst>
            </p:cNvPr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object 37">
              <a:extLst>
                <a:ext uri="{FF2B5EF4-FFF2-40B4-BE49-F238E27FC236}">
                  <a16:creationId xmlns:a16="http://schemas.microsoft.com/office/drawing/2014/main" id="{E3D41194-895E-F111-40AD-E18D5F6AB98B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bject 38">
              <a:extLst>
                <a:ext uri="{FF2B5EF4-FFF2-40B4-BE49-F238E27FC236}">
                  <a16:creationId xmlns:a16="http://schemas.microsoft.com/office/drawing/2014/main" id="{B468C9B3-8650-683F-C3D2-671A5B1D716A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object 39">
              <a:extLst>
                <a:ext uri="{FF2B5EF4-FFF2-40B4-BE49-F238E27FC236}">
                  <a16:creationId xmlns:a16="http://schemas.microsoft.com/office/drawing/2014/main" id="{20F180A4-21B5-6502-7DF7-33F59778078F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object 40">
            <a:extLst>
              <a:ext uri="{FF2B5EF4-FFF2-40B4-BE49-F238E27FC236}">
                <a16:creationId xmlns:a16="http://schemas.microsoft.com/office/drawing/2014/main" id="{FA35D8A5-B375-F909-9BE4-80478A8C9DC1}"/>
              </a:ext>
            </a:extLst>
          </p:cNvPr>
          <p:cNvSpPr txBox="1"/>
          <p:nvPr/>
        </p:nvSpPr>
        <p:spPr>
          <a:xfrm>
            <a:off x="9987282" y="2700627"/>
            <a:ext cx="1708150" cy="1173013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0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Iterate</a:t>
            </a:r>
            <a:r>
              <a:rPr sz="2000" spc="-1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 table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cells </a:t>
            </a:r>
            <a:r>
              <a:rPr sz="20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extract </a:t>
            </a:r>
            <a:r>
              <a:rPr sz="20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20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sz="20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object 41">
            <a:extLst>
              <a:ext uri="{FF2B5EF4-FFF2-40B4-BE49-F238E27FC236}">
                <a16:creationId xmlns:a16="http://schemas.microsoft.com/office/drawing/2014/main" id="{A153856E-578E-94DA-41BE-CD861B38B9AA}"/>
              </a:ext>
            </a:extLst>
          </p:cNvPr>
          <p:cNvGrpSpPr/>
          <p:nvPr/>
        </p:nvGrpSpPr>
        <p:grpSpPr>
          <a:xfrm>
            <a:off x="9585454" y="743048"/>
            <a:ext cx="2580640" cy="1580515"/>
            <a:chOff x="8438388" y="713231"/>
            <a:chExt cx="2580640" cy="1580515"/>
          </a:xfrm>
        </p:grpSpPr>
        <p:sp>
          <p:nvSpPr>
            <p:cNvPr id="41" name="object 42">
              <a:extLst>
                <a:ext uri="{FF2B5EF4-FFF2-40B4-BE49-F238E27FC236}">
                  <a16:creationId xmlns:a16="http://schemas.microsoft.com/office/drawing/2014/main" id="{E0302838-5EC0-7088-8BEE-E468CBB9AEF2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object 43">
              <a:extLst>
                <a:ext uri="{FF2B5EF4-FFF2-40B4-BE49-F238E27FC236}">
                  <a16:creationId xmlns:a16="http://schemas.microsoft.com/office/drawing/2014/main" id="{ABAB8CCD-19B5-210D-DC1F-7CAA5B9D7B72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object 44">
              <a:extLst>
                <a:ext uri="{FF2B5EF4-FFF2-40B4-BE49-F238E27FC236}">
                  <a16:creationId xmlns:a16="http://schemas.microsoft.com/office/drawing/2014/main" id="{5D6F06E5-46AA-FA20-8EF2-AFF53503B331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object 45">
            <a:extLst>
              <a:ext uri="{FF2B5EF4-FFF2-40B4-BE49-F238E27FC236}">
                <a16:creationId xmlns:a16="http://schemas.microsoft.com/office/drawing/2014/main" id="{EF6C24B5-4E13-67D6-79FB-C92BB1924192}"/>
              </a:ext>
            </a:extLst>
          </p:cNvPr>
          <p:cNvSpPr txBox="1"/>
          <p:nvPr/>
        </p:nvSpPr>
        <p:spPr>
          <a:xfrm>
            <a:off x="9853170" y="1130907"/>
            <a:ext cx="1983105" cy="661719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0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Cast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</a:t>
            </a:r>
            <a:r>
              <a:rPr sz="2000" spc="-1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sz="20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96575A-F83C-6352-A4C0-EDD3A642F2AB}"/>
              </a:ext>
            </a:extLst>
          </p:cNvPr>
          <p:cNvSpPr txBox="1"/>
          <p:nvPr/>
        </p:nvSpPr>
        <p:spPr>
          <a:xfrm>
            <a:off x="230778" y="1652808"/>
            <a:ext cx="5702661" cy="2486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Flowchart:</a:t>
            </a: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Request -&gt; BS4 -&gt; find launch info. -&gt; dict. -&gt; </a:t>
            </a:r>
            <a:r>
              <a:rPr lang="en-US" spc="-5" dirty="0" err="1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eextract</a:t>
            </a:r>
            <a:r>
              <a:rPr lang="en-US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data to dict. -&gt; to </a:t>
            </a:r>
            <a:r>
              <a:rPr lang="en-US" spc="-5" dirty="0" err="1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en-US" spc="-5" dirty="0">
              <a:solidFill>
                <a:schemeClr val="bg1"/>
              </a:solidFill>
              <a:uFill>
                <a:solidFill>
                  <a:srgbClr val="40404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endParaRPr lang="en-US" sz="1800" dirty="0">
              <a:solidFill>
                <a:schemeClr val="bg1"/>
              </a:solidFill>
              <a:uFill>
                <a:solidFill>
                  <a:srgbClr val="40404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1800" spc="-2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Data</a:t>
            </a:r>
            <a:r>
              <a:rPr lang="en-US" sz="1800" spc="-9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endParaRPr lang="en-US" dirty="0">
              <a:solidFill>
                <a:schemeClr val="bg1"/>
              </a:solidFill>
              <a:uFill>
                <a:solidFill>
                  <a:srgbClr val="40404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42545" indent="-28575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 </a:t>
            </a:r>
            <a:r>
              <a:rPr lang="en-US" sz="18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Payload, </a:t>
            </a:r>
            <a:r>
              <a:rPr lang="en-US" sz="1800" spc="-2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Orbit, </a:t>
            </a:r>
            <a:r>
              <a:rPr lang="en-US" sz="1800" spc="-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Customer,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outcome, </a:t>
            </a:r>
            <a:r>
              <a:rPr lang="en-US" sz="1800" spc="-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 </a:t>
            </a:r>
            <a:r>
              <a:rPr lang="en-US" sz="1800" spc="-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Booster,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landing, </a:t>
            </a:r>
            <a:r>
              <a:rPr lang="en-US" sz="18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Date,</a:t>
            </a:r>
            <a:r>
              <a:rPr lang="en-US" sz="1800" spc="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8431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1631</TotalTime>
  <Words>2571</Words>
  <Application>Microsoft Macintosh PowerPoint</Application>
  <PresentationFormat>Widescreen</PresentationFormat>
  <Paragraphs>267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Carlito</vt:lpstr>
      <vt:lpstr>Gill Sans MT</vt:lpstr>
      <vt:lpstr>Times New Roman</vt:lpstr>
      <vt:lpstr>Parcel</vt:lpstr>
      <vt:lpstr>IBM Data Science capstone project: Space x falcon 9 landing analysis</vt:lpstr>
      <vt:lpstr>Outline</vt:lpstr>
      <vt:lpstr>Executive summary</vt:lpstr>
      <vt:lpstr>Introduction</vt:lpstr>
      <vt:lpstr>Methodology</vt:lpstr>
      <vt:lpstr>PowerPoint Presentation</vt:lpstr>
      <vt:lpstr>PowerPoint Presentation</vt:lpstr>
      <vt:lpstr>Data collection - Spacex api</vt:lpstr>
      <vt:lpstr>Data collection - Web scraping</vt:lpstr>
      <vt:lpstr>Data Wrangling</vt:lpstr>
      <vt:lpstr>EDA with Data visualization</vt:lpstr>
      <vt:lpstr>EDA with sql</vt:lpstr>
      <vt:lpstr>Predictive analysis methodology</vt:lpstr>
      <vt:lpstr>Folium: Interactive map</vt:lpstr>
      <vt:lpstr>Plotly: DASh dashboard</vt:lpstr>
      <vt:lpstr>Predicative Analysis results: eda with visualization</vt:lpstr>
      <vt:lpstr>Predicative Analysis results: eda with visualization CONT.</vt:lpstr>
      <vt:lpstr>All Launch Site Names</vt:lpstr>
      <vt:lpstr>Launch Site Names Beginning with `CCA`</vt:lpstr>
      <vt:lpstr>Total Payload Mass from NASA</vt:lpstr>
      <vt:lpstr>Average Payload Mass by F9 v1.1</vt:lpstr>
      <vt:lpstr>First Successful Ground Pad Landing Date</vt:lpstr>
      <vt:lpstr>Successful Drone Ship Landing with Payload  Between 4000 and 6000</vt:lpstr>
      <vt:lpstr>Total Number of Each Mission Outcome</vt:lpstr>
      <vt:lpstr>Boosters that Carried Maximum Payload</vt:lpstr>
      <vt:lpstr>2015 Failed Drone Ship Landing Records</vt:lpstr>
      <vt:lpstr>Ranking Counts of Successful Landings  Between 2010-06-04 and 2017-03-20</vt:lpstr>
      <vt:lpstr>Interactive map with folium</vt:lpstr>
      <vt:lpstr>Plotly dashboard: Successful Launches</vt:lpstr>
      <vt:lpstr>Plotly dashboard: Payload mass v. success v. booster version category</vt:lpstr>
      <vt:lpstr>Prediction analysis: Classification Accuracy</vt:lpstr>
      <vt:lpstr>Prediction analysis: Confusion Matrix</vt:lpstr>
      <vt:lpstr>Conclusion</vt:lpstr>
      <vt:lpstr>Conclusion cont.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 project: Space x falcon 9 landing analysis</dc:title>
  <dc:creator>England, John R</dc:creator>
  <cp:lastModifiedBy>England, John R</cp:lastModifiedBy>
  <cp:revision>15</cp:revision>
  <dcterms:created xsi:type="dcterms:W3CDTF">2024-01-18T22:19:01Z</dcterms:created>
  <dcterms:modified xsi:type="dcterms:W3CDTF">2024-01-25T18:34:59Z</dcterms:modified>
</cp:coreProperties>
</file>